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handoutMasterIdLst>
    <p:handoutMasterId r:id="rId35"/>
  </p:handoutMasterIdLst>
  <p:sldIdLst>
    <p:sldId id="438" r:id="rId5"/>
    <p:sldId id="473" r:id="rId6"/>
    <p:sldId id="444" r:id="rId7"/>
    <p:sldId id="445" r:id="rId8"/>
    <p:sldId id="446" r:id="rId9"/>
    <p:sldId id="447" r:id="rId10"/>
    <p:sldId id="464" r:id="rId11"/>
    <p:sldId id="449" r:id="rId12"/>
    <p:sldId id="450" r:id="rId13"/>
    <p:sldId id="451" r:id="rId14"/>
    <p:sldId id="471" r:id="rId15"/>
    <p:sldId id="453" r:id="rId16"/>
    <p:sldId id="454" r:id="rId17"/>
    <p:sldId id="452" r:id="rId18"/>
    <p:sldId id="455" r:id="rId19"/>
    <p:sldId id="456" r:id="rId20"/>
    <p:sldId id="457" r:id="rId21"/>
    <p:sldId id="458" r:id="rId22"/>
    <p:sldId id="459" r:id="rId23"/>
    <p:sldId id="465" r:id="rId24"/>
    <p:sldId id="463" r:id="rId25"/>
    <p:sldId id="461" r:id="rId26"/>
    <p:sldId id="467" r:id="rId27"/>
    <p:sldId id="469" r:id="rId28"/>
    <p:sldId id="468" r:id="rId29"/>
    <p:sldId id="472" r:id="rId30"/>
    <p:sldId id="462" r:id="rId31"/>
    <p:sldId id="470" r:id="rId32"/>
    <p:sldId id="46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93BB4D6-7D17-1745-8F1B-3358F89A79FC}">
          <p14:sldIdLst>
            <p14:sldId id="438"/>
            <p14:sldId id="473"/>
            <p14:sldId id="444"/>
            <p14:sldId id="445"/>
            <p14:sldId id="446"/>
            <p14:sldId id="447"/>
            <p14:sldId id="464"/>
            <p14:sldId id="449"/>
            <p14:sldId id="450"/>
            <p14:sldId id="451"/>
            <p14:sldId id="471"/>
            <p14:sldId id="453"/>
            <p14:sldId id="454"/>
            <p14:sldId id="452"/>
            <p14:sldId id="455"/>
            <p14:sldId id="456"/>
            <p14:sldId id="457"/>
            <p14:sldId id="458"/>
            <p14:sldId id="459"/>
            <p14:sldId id="465"/>
            <p14:sldId id="463"/>
            <p14:sldId id="461"/>
            <p14:sldId id="467"/>
            <p14:sldId id="469"/>
            <p14:sldId id="468"/>
            <p14:sldId id="472"/>
            <p14:sldId id="462"/>
            <p14:sldId id="470"/>
            <p14:sldId id="4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5B871D-29AD-4049-A488-62BF54846DF9}" v="104" dt="2023-10-08T02:51:14.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9" autoAdjust="0"/>
    <p:restoredTop sz="87975"/>
  </p:normalViewPr>
  <p:slideViewPr>
    <p:cSldViewPr snapToGrid="0">
      <p:cViewPr>
        <p:scale>
          <a:sx n="132" d="100"/>
          <a:sy n="132" d="100"/>
        </p:scale>
        <p:origin x="144" y="-688"/>
      </p:cViewPr>
      <p:guideLst/>
    </p:cSldViewPr>
  </p:slideViewPr>
  <p:outlineViewPr>
    <p:cViewPr>
      <p:scale>
        <a:sx n="33" d="100"/>
        <a:sy n="33" d="100"/>
      </p:scale>
      <p:origin x="0" y="-3976"/>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3" d="100"/>
          <a:sy n="83" d="100"/>
        </p:scale>
        <p:origin x="39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EB1EA57-2A01-EA32-BEBC-087C8AD1E7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8B2CE4DD-3AD0-77EF-9B6C-5789ECA043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4913B0-A7A1-374F-83EE-24F16727E026}" type="datetimeFigureOut">
              <a:rPr kumimoji="1" lang="zh-CN" altLang="en-US" smtClean="0"/>
              <a:t>2023/10/7</a:t>
            </a:fld>
            <a:endParaRPr kumimoji="1" lang="zh-CN" altLang="en-US"/>
          </a:p>
        </p:txBody>
      </p:sp>
      <p:sp>
        <p:nvSpPr>
          <p:cNvPr id="4" name="页脚占位符 3">
            <a:extLst>
              <a:ext uri="{FF2B5EF4-FFF2-40B4-BE49-F238E27FC236}">
                <a16:creationId xmlns:a16="http://schemas.microsoft.com/office/drawing/2014/main" id="{9CBC934B-39EE-87AA-BD69-AA48ECE43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59BF825F-1DBF-DD4C-4C15-8A1C0F20D3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2745DC-1889-FE43-BD01-9B72F2EE2892}" type="slidenum">
              <a:rPr kumimoji="1" lang="zh-CN" altLang="en-US" smtClean="0"/>
              <a:t>‹#›</a:t>
            </a:fld>
            <a:endParaRPr kumimoji="1" lang="zh-CN" altLang="en-US"/>
          </a:p>
        </p:txBody>
      </p:sp>
    </p:spTree>
    <p:extLst>
      <p:ext uri="{BB962C8B-B14F-4D97-AF65-F5344CB8AC3E}">
        <p14:creationId xmlns:p14="http://schemas.microsoft.com/office/powerpoint/2010/main" val="2696259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B0D429-661D-C845-8E77-20001E090B78}" type="datetimeFigureOut">
              <a:rPr kumimoji="1" lang="zh-CN" altLang="en-US" smtClean="0"/>
              <a:t>2023/10/7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BA5CA-D672-154D-B35F-79885CAAB338}" type="slidenum">
              <a:rPr kumimoji="1" lang="zh-CN" altLang="en-US" smtClean="0"/>
              <a:t>‹#›</a:t>
            </a:fld>
            <a:endParaRPr kumimoji="1" lang="zh-CN" altLang="en-US"/>
          </a:p>
        </p:txBody>
      </p:sp>
    </p:spTree>
    <p:extLst>
      <p:ext uri="{BB962C8B-B14F-4D97-AF65-F5344CB8AC3E}">
        <p14:creationId xmlns:p14="http://schemas.microsoft.com/office/powerpoint/2010/main" val="2241466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4</a:t>
            </a:fld>
            <a:endParaRPr kumimoji="1" lang="zh-CN" altLang="en-US"/>
          </a:p>
        </p:txBody>
      </p:sp>
    </p:spTree>
    <p:extLst>
      <p:ext uri="{BB962C8B-B14F-4D97-AF65-F5344CB8AC3E}">
        <p14:creationId xmlns:p14="http://schemas.microsoft.com/office/powerpoint/2010/main" val="446552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800000"/>
                </a:solidFill>
                <a:effectLst/>
                <a:latin typeface="Menlo" panose="020B0609030804020204" pitchFamily="49" charset="0"/>
              </a:rPr>
              <a:t>insert</a:t>
            </a:r>
            <a:r>
              <a:rPr lang="en-US" altLang="zh-CN" dirty="0">
                <a:solidFill>
                  <a:srgbClr val="000000"/>
                </a:solidFill>
                <a:effectLst/>
                <a:latin typeface="Menlo" panose="020B0609030804020204" pitchFamily="49" charset="0"/>
              </a:rPr>
              <a:t> </a:t>
            </a:r>
            <a:r>
              <a:rPr lang="en-US" altLang="zh-CN" b="1" dirty="0">
                <a:solidFill>
                  <a:srgbClr val="800000"/>
                </a:solidFill>
                <a:effectLst/>
                <a:latin typeface="Menlo" panose="020B0609030804020204" pitchFamily="49" charset="0"/>
              </a:rPr>
              <a:t>into</a:t>
            </a:r>
            <a:r>
              <a:rPr lang="en-US" altLang="zh-CN" dirty="0">
                <a:solidFill>
                  <a:srgbClr val="000000"/>
                </a:solidFill>
                <a:effectLst/>
                <a:latin typeface="Menlo" panose="020B0609030804020204" pitchFamily="49" charset="0"/>
              </a:rPr>
              <a:t>  </a:t>
            </a:r>
            <a:r>
              <a:rPr lang="en-US" altLang="zh-CN" dirty="0" err="1">
                <a:solidFill>
                  <a:srgbClr val="000000"/>
                </a:solidFill>
                <a:effectLst/>
                <a:latin typeface="Menlo" panose="020B0609030804020204" pitchFamily="49" charset="0"/>
              </a:rPr>
              <a:t>dbt.orders</a:t>
            </a:r>
            <a:r>
              <a:rPr lang="en-US" altLang="zh-CN" dirty="0">
                <a:solidFill>
                  <a:srgbClr val="000000"/>
                </a:solidFill>
                <a:effectLst/>
                <a:latin typeface="Menlo" panose="020B0609030804020204" pitchFamily="49" charset="0"/>
              </a:rPr>
              <a:t> </a:t>
            </a:r>
            <a:r>
              <a:rPr lang="en-US" altLang="zh-CN" b="1" dirty="0">
                <a:solidFill>
                  <a:srgbClr val="800000"/>
                </a:solidFill>
                <a:effectLst/>
                <a:latin typeface="Menlo" panose="020B0609030804020204" pitchFamily="49" charset="0"/>
              </a:rPr>
              <a:t>values</a:t>
            </a:r>
            <a:r>
              <a:rPr lang="en-US" altLang="zh-CN" dirty="0">
                <a:solidFill>
                  <a:srgbClr val="000000"/>
                </a:solidFill>
                <a:effectLst/>
                <a:latin typeface="Menlo" panose="020B0609030804020204" pitchFamily="49" charset="0"/>
              </a:rPr>
              <a:t>(</a:t>
            </a:r>
            <a:r>
              <a:rPr lang="en-US" altLang="zh-CN" dirty="0">
                <a:solidFill>
                  <a:srgbClr val="0000FF"/>
                </a:solidFill>
                <a:effectLst/>
                <a:latin typeface="Menlo" panose="020B0609030804020204" pitchFamily="49" charset="0"/>
              </a:rPr>
              <a:t>1</a:t>
            </a:r>
            <a:r>
              <a:rPr lang="en-US" altLang="zh-CN" dirty="0">
                <a:solidFill>
                  <a:srgbClr val="000000"/>
                </a:solidFill>
                <a:effectLst/>
                <a:latin typeface="Menlo" panose="020B0609030804020204" pitchFamily="49" charset="0"/>
              </a:rPr>
              <a:t>,</a:t>
            </a:r>
            <a:r>
              <a:rPr lang="en-US" altLang="zh-CN" dirty="0">
                <a:solidFill>
                  <a:srgbClr val="008000"/>
                </a:solidFill>
                <a:effectLst/>
                <a:latin typeface="Menlo" panose="020B0609030804020204" pitchFamily="49" charset="0"/>
              </a:rPr>
              <a:t>'Pending'</a:t>
            </a:r>
            <a:r>
              <a:rPr lang="en-US" altLang="zh-CN" dirty="0">
                <a:solidFill>
                  <a:srgbClr val="000000"/>
                </a:solidFill>
                <a:effectLst/>
                <a:latin typeface="Menlo" panose="020B0609030804020204" pitchFamily="49" charset="0"/>
              </a:rPr>
              <a:t>,</a:t>
            </a:r>
            <a:r>
              <a:rPr lang="en-US" altLang="zh-CN" dirty="0">
                <a:solidFill>
                  <a:srgbClr val="008000"/>
                </a:solidFill>
                <a:effectLst/>
                <a:latin typeface="Menlo" panose="020B0609030804020204" pitchFamily="49" charset="0"/>
              </a:rPr>
              <a:t>'2023-09-01 12:00:00'</a:t>
            </a:r>
            <a:r>
              <a:rPr lang="en-US" altLang="zh-CN" dirty="0">
                <a:solidFill>
                  <a:srgbClr val="000000"/>
                </a:solidFill>
                <a:effectLst/>
                <a:latin typeface="Menlo" panose="020B0609030804020204" pitchFamily="49" charset="0"/>
              </a:rPr>
              <a:t>),(</a:t>
            </a:r>
            <a:r>
              <a:rPr lang="en-US" altLang="zh-CN" dirty="0">
                <a:solidFill>
                  <a:srgbClr val="0000FF"/>
                </a:solidFill>
                <a:effectLst/>
                <a:latin typeface="Menlo" panose="020B0609030804020204" pitchFamily="49" charset="0"/>
              </a:rPr>
              <a:t>2</a:t>
            </a:r>
            <a:r>
              <a:rPr lang="en-US" altLang="zh-CN" dirty="0">
                <a:solidFill>
                  <a:srgbClr val="000000"/>
                </a:solidFill>
                <a:effectLst/>
                <a:latin typeface="Menlo" panose="020B0609030804020204" pitchFamily="49" charset="0"/>
              </a:rPr>
              <a:t>,</a:t>
            </a:r>
            <a:r>
              <a:rPr lang="en-US" altLang="zh-CN" dirty="0">
                <a:solidFill>
                  <a:srgbClr val="008000"/>
                </a:solidFill>
                <a:effectLst/>
                <a:latin typeface="Menlo" panose="020B0609030804020204" pitchFamily="49" charset="0"/>
              </a:rPr>
              <a:t>'Pending'</a:t>
            </a:r>
            <a:r>
              <a:rPr lang="en-US" altLang="zh-CN" dirty="0">
                <a:solidFill>
                  <a:srgbClr val="000000"/>
                </a:solidFill>
                <a:effectLst/>
                <a:latin typeface="Menlo" panose="020B0609030804020204" pitchFamily="49" charset="0"/>
              </a:rPr>
              <a:t>,</a:t>
            </a:r>
            <a:r>
              <a:rPr lang="en-US" altLang="zh-CN" dirty="0">
                <a:solidFill>
                  <a:srgbClr val="008000"/>
                </a:solidFill>
                <a:effectLst/>
                <a:latin typeface="Menlo" panose="020B0609030804020204" pitchFamily="49" charset="0"/>
              </a:rPr>
              <a:t>'2023-09-02 11:00:00'</a:t>
            </a:r>
            <a:r>
              <a:rPr lang="en-US" altLang="zh-CN" dirty="0">
                <a:solidFill>
                  <a:srgbClr val="000000"/>
                </a:solidFill>
                <a:effectLst/>
                <a:latin typeface="Menlo" panose="020B0609030804020204" pitchFamily="49" charset="0"/>
              </a:rPr>
              <a:t>)</a:t>
            </a:r>
            <a:endParaRPr lang="en-US" altLang="zh-CN" dirty="0">
              <a:solidFill>
                <a:srgbClr val="008000"/>
              </a:solidFill>
              <a:effectLst/>
              <a:latin typeface="Menlo" panose="020B0609030804020204" pitchFamily="49" charset="0"/>
            </a:endParaRPr>
          </a:p>
          <a:p>
            <a:br>
              <a:rPr lang="en-US" altLang="zh-CN" dirty="0">
                <a:effectLst/>
                <a:latin typeface="Menlo" panose="020B0609030804020204" pitchFamily="49" charset="0"/>
              </a:rPr>
            </a:br>
            <a:endParaRPr lang="en-US" altLang="zh-CN" dirty="0">
              <a:effectLst/>
              <a:latin typeface="Menlo" panose="020B0609030804020204" pitchFamily="49" charset="0"/>
            </a:endParaRPr>
          </a:p>
          <a:p>
            <a:r>
              <a:rPr lang="en-US" altLang="zh-CN" b="1" dirty="0">
                <a:solidFill>
                  <a:srgbClr val="800000"/>
                </a:solidFill>
                <a:effectLst/>
                <a:latin typeface="Menlo" panose="020B0609030804020204" pitchFamily="49" charset="0"/>
              </a:rPr>
              <a:t>insert</a:t>
            </a:r>
            <a:r>
              <a:rPr lang="en-US" altLang="zh-CN" dirty="0">
                <a:solidFill>
                  <a:srgbClr val="000000"/>
                </a:solidFill>
                <a:effectLst/>
                <a:latin typeface="Menlo" panose="020B0609030804020204" pitchFamily="49" charset="0"/>
              </a:rPr>
              <a:t> </a:t>
            </a:r>
            <a:r>
              <a:rPr lang="en-US" altLang="zh-CN" b="1" dirty="0">
                <a:solidFill>
                  <a:srgbClr val="800000"/>
                </a:solidFill>
                <a:effectLst/>
                <a:latin typeface="Menlo" panose="020B0609030804020204" pitchFamily="49" charset="0"/>
              </a:rPr>
              <a:t>into</a:t>
            </a:r>
            <a:r>
              <a:rPr lang="en-US" altLang="zh-CN" dirty="0">
                <a:solidFill>
                  <a:srgbClr val="000000"/>
                </a:solidFill>
                <a:effectLst/>
                <a:latin typeface="Menlo" panose="020B0609030804020204" pitchFamily="49" charset="0"/>
              </a:rPr>
              <a:t>  </a:t>
            </a:r>
            <a:r>
              <a:rPr lang="en-US" altLang="zh-CN" dirty="0" err="1">
                <a:solidFill>
                  <a:srgbClr val="000000"/>
                </a:solidFill>
                <a:effectLst/>
                <a:latin typeface="Menlo" panose="020B0609030804020204" pitchFamily="49" charset="0"/>
              </a:rPr>
              <a:t>dbt.orders</a:t>
            </a:r>
            <a:r>
              <a:rPr lang="en-US" altLang="zh-CN" dirty="0">
                <a:solidFill>
                  <a:srgbClr val="000000"/>
                </a:solidFill>
                <a:effectLst/>
                <a:latin typeface="Menlo" panose="020B0609030804020204" pitchFamily="49" charset="0"/>
              </a:rPr>
              <a:t> </a:t>
            </a:r>
            <a:r>
              <a:rPr lang="en-US" altLang="zh-CN" b="1" dirty="0">
                <a:solidFill>
                  <a:srgbClr val="800000"/>
                </a:solidFill>
                <a:effectLst/>
                <a:latin typeface="Menlo" panose="020B0609030804020204" pitchFamily="49" charset="0"/>
              </a:rPr>
              <a:t>values</a:t>
            </a:r>
            <a:r>
              <a:rPr lang="en-US" altLang="zh-CN" dirty="0">
                <a:solidFill>
                  <a:srgbClr val="000000"/>
                </a:solidFill>
                <a:effectLst/>
                <a:latin typeface="Menlo" panose="020B0609030804020204" pitchFamily="49" charset="0"/>
              </a:rPr>
              <a:t>(</a:t>
            </a:r>
            <a:r>
              <a:rPr lang="en-US" altLang="zh-CN" dirty="0">
                <a:solidFill>
                  <a:srgbClr val="0000FF"/>
                </a:solidFill>
                <a:effectLst/>
                <a:latin typeface="Menlo" panose="020B0609030804020204" pitchFamily="49" charset="0"/>
              </a:rPr>
              <a:t>1</a:t>
            </a:r>
            <a:r>
              <a:rPr lang="en-US" altLang="zh-CN" dirty="0">
                <a:solidFill>
                  <a:srgbClr val="000000"/>
                </a:solidFill>
                <a:effectLst/>
                <a:latin typeface="Menlo" panose="020B0609030804020204" pitchFamily="49" charset="0"/>
              </a:rPr>
              <a:t>,</a:t>
            </a:r>
            <a:r>
              <a:rPr lang="en-US" altLang="zh-CN" dirty="0">
                <a:solidFill>
                  <a:srgbClr val="008000"/>
                </a:solidFill>
                <a:effectLst/>
                <a:latin typeface="Menlo" panose="020B0609030804020204" pitchFamily="49" charset="0"/>
              </a:rPr>
              <a:t>'Shipped'</a:t>
            </a:r>
            <a:r>
              <a:rPr lang="en-US" altLang="zh-CN" dirty="0">
                <a:solidFill>
                  <a:srgbClr val="000000"/>
                </a:solidFill>
                <a:effectLst/>
                <a:latin typeface="Menlo" panose="020B0609030804020204" pitchFamily="49" charset="0"/>
              </a:rPr>
              <a:t>,</a:t>
            </a:r>
            <a:r>
              <a:rPr lang="en-US" altLang="zh-CN" dirty="0">
                <a:solidFill>
                  <a:srgbClr val="008000"/>
                </a:solidFill>
                <a:effectLst/>
                <a:latin typeface="Menlo" panose="020B0609030804020204" pitchFamily="49" charset="0"/>
              </a:rPr>
              <a:t>'2023-09-03 12:00:00'</a:t>
            </a:r>
            <a:r>
              <a:rPr lang="en-US" altLang="zh-CN" dirty="0">
                <a:solidFill>
                  <a:srgbClr val="000000"/>
                </a:solidFill>
                <a:effectLst/>
                <a:latin typeface="Menlo" panose="020B0609030804020204" pitchFamily="49" charset="0"/>
              </a:rPr>
              <a:t>),(</a:t>
            </a:r>
            <a:r>
              <a:rPr lang="en-US" altLang="zh-CN" dirty="0">
                <a:solidFill>
                  <a:srgbClr val="0000FF"/>
                </a:solidFill>
                <a:effectLst/>
                <a:latin typeface="Menlo" panose="020B0609030804020204" pitchFamily="49" charset="0"/>
              </a:rPr>
              <a:t>2</a:t>
            </a:r>
            <a:r>
              <a:rPr lang="en-US" altLang="zh-CN" dirty="0">
                <a:solidFill>
                  <a:srgbClr val="000000"/>
                </a:solidFill>
                <a:effectLst/>
                <a:latin typeface="Menlo" panose="020B0609030804020204" pitchFamily="49" charset="0"/>
              </a:rPr>
              <a:t>,</a:t>
            </a:r>
            <a:r>
              <a:rPr lang="en-US" altLang="zh-CN" dirty="0">
                <a:solidFill>
                  <a:srgbClr val="008000"/>
                </a:solidFill>
                <a:effectLst/>
                <a:latin typeface="Menlo" panose="020B0609030804020204" pitchFamily="49" charset="0"/>
              </a:rPr>
              <a:t>'Cancelled'</a:t>
            </a:r>
            <a:r>
              <a:rPr lang="en-US" altLang="zh-CN" dirty="0">
                <a:solidFill>
                  <a:srgbClr val="000000"/>
                </a:solidFill>
                <a:effectLst/>
                <a:latin typeface="Menlo" panose="020B0609030804020204" pitchFamily="49" charset="0"/>
              </a:rPr>
              <a:t>,</a:t>
            </a:r>
            <a:r>
              <a:rPr lang="en-US" altLang="zh-CN" dirty="0">
                <a:solidFill>
                  <a:srgbClr val="008000"/>
                </a:solidFill>
                <a:effectLst/>
                <a:latin typeface="Menlo" panose="020B0609030804020204" pitchFamily="49" charset="0"/>
              </a:rPr>
              <a:t>'2023-09-04 11:00:00'</a:t>
            </a:r>
            <a:r>
              <a:rPr lang="en-US" altLang="zh-CN" dirty="0">
                <a:solidFill>
                  <a:srgbClr val="000000"/>
                </a:solidFill>
                <a:effectLst/>
                <a:latin typeface="Menlo" panose="020B0609030804020204" pitchFamily="49" charset="0"/>
              </a:rPr>
              <a:t>)</a:t>
            </a:r>
            <a:r>
              <a:rPr lang="en-US" altLang="zh-CN" dirty="0">
                <a:solidFill>
                  <a:srgbClr val="FF0000"/>
                </a:solidFill>
                <a:effectLst/>
                <a:latin typeface="Menlo" panose="020B0609030804020204" pitchFamily="49" charset="0"/>
              </a:rPr>
              <a:t>;</a:t>
            </a:r>
            <a:endParaRPr lang="en-US" altLang="zh-CN" dirty="0">
              <a:solidFill>
                <a:srgbClr val="008000"/>
              </a:solidFill>
              <a:effectLst/>
              <a:latin typeface="Menlo" panose="020B0609030804020204" pitchFamily="49" charset="0"/>
            </a:endParaRPr>
          </a:p>
          <a:p>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25</a:t>
            </a:fld>
            <a:endParaRPr kumimoji="1" lang="zh-CN" altLang="en-US"/>
          </a:p>
        </p:txBody>
      </p:sp>
    </p:spTree>
    <p:extLst>
      <p:ext uri="{BB962C8B-B14F-4D97-AF65-F5344CB8AC3E}">
        <p14:creationId xmlns:p14="http://schemas.microsoft.com/office/powerpoint/2010/main" val="3902052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docs.getdbt.com</a:t>
            </a:r>
            <a:r>
              <a:rPr kumimoji="1" lang="en-US" altLang="zh-CN" dirty="0"/>
              <a:t>/reference/seed-properties</a:t>
            </a:r>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26</a:t>
            </a:fld>
            <a:endParaRPr kumimoji="1" lang="zh-CN" altLang="en-US"/>
          </a:p>
        </p:txBody>
      </p:sp>
    </p:spTree>
    <p:extLst>
      <p:ext uri="{BB962C8B-B14F-4D97-AF65-F5344CB8AC3E}">
        <p14:creationId xmlns:p14="http://schemas.microsoft.com/office/powerpoint/2010/main" val="181556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29</a:t>
            </a:fld>
            <a:endParaRPr kumimoji="1" lang="zh-CN" altLang="en-US"/>
          </a:p>
        </p:txBody>
      </p:sp>
    </p:spTree>
    <p:extLst>
      <p:ext uri="{BB962C8B-B14F-4D97-AF65-F5344CB8AC3E}">
        <p14:creationId xmlns:p14="http://schemas.microsoft.com/office/powerpoint/2010/main" val="3278384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juejin.cn</a:t>
            </a:r>
            <a:r>
              <a:rPr kumimoji="1" lang="en-US" altLang="zh-CN" dirty="0"/>
              <a:t>/post/7080328282113048583</a:t>
            </a:r>
          </a:p>
          <a:p>
            <a:r>
              <a:rPr kumimoji="1" lang="en-US" altLang="zh-CN" dirty="0"/>
              <a:t>https://</a:t>
            </a:r>
            <a:r>
              <a:rPr kumimoji="1" lang="en-US" altLang="zh-CN" dirty="0" err="1"/>
              <a:t>github.com</a:t>
            </a:r>
            <a:r>
              <a:rPr kumimoji="1" lang="en-US" altLang="zh-CN" dirty="0"/>
              <a:t>/</a:t>
            </a:r>
            <a:r>
              <a:rPr kumimoji="1" lang="en-US" altLang="zh-CN" dirty="0" err="1"/>
              <a:t>ClickHouse</a:t>
            </a:r>
            <a:r>
              <a:rPr kumimoji="1" lang="en-US" altLang="zh-CN" dirty="0"/>
              <a:t>/</a:t>
            </a:r>
            <a:r>
              <a:rPr kumimoji="1" lang="en-US" altLang="zh-CN" dirty="0" err="1"/>
              <a:t>dbt-clickhouse</a:t>
            </a:r>
            <a:r>
              <a:rPr kumimoji="1" lang="en-US" altLang="zh-CN" dirty="0"/>
              <a:t>/blob/main/</a:t>
            </a:r>
            <a:r>
              <a:rPr kumimoji="1" lang="en-US" altLang="zh-CN" dirty="0" err="1"/>
              <a:t>setup.py</a:t>
            </a:r>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7</a:t>
            </a:fld>
            <a:endParaRPr kumimoji="1" lang="zh-CN" altLang="en-US"/>
          </a:p>
        </p:txBody>
      </p:sp>
    </p:spTree>
    <p:extLst>
      <p:ext uri="{BB962C8B-B14F-4D97-AF65-F5344CB8AC3E}">
        <p14:creationId xmlns:p14="http://schemas.microsoft.com/office/powerpoint/2010/main" val="319803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datanav.juvoplus.com</a:t>
            </a:r>
            <a:r>
              <a:rPr kumimoji="1" lang="en-US" altLang="zh-CN" dirty="0"/>
              <a:t>/test/</a:t>
            </a:r>
            <a:r>
              <a:rPr kumimoji="1" lang="en-US" altLang="zh-CN" dirty="0" err="1"/>
              <a:t>dbt</a:t>
            </a:r>
            <a:r>
              <a:rPr kumimoji="1" lang="en-US" altLang="zh-CN" dirty="0"/>
              <a:t>/#!/</a:t>
            </a:r>
            <a:r>
              <a:rPr kumimoji="1" lang="en-US" altLang="zh-CN" dirty="0" err="1"/>
              <a:t>overview?g_v</a:t>
            </a:r>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8</a:t>
            </a:fld>
            <a:endParaRPr kumimoji="1" lang="zh-CN" altLang="en-US"/>
          </a:p>
        </p:txBody>
      </p:sp>
    </p:spTree>
    <p:extLst>
      <p:ext uri="{BB962C8B-B14F-4D97-AF65-F5344CB8AC3E}">
        <p14:creationId xmlns:p14="http://schemas.microsoft.com/office/powerpoint/2010/main" val="315048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docs.getdbt.com</a:t>
            </a:r>
            <a:r>
              <a:rPr kumimoji="1" lang="en-US" altLang="zh-CN" dirty="0"/>
              <a:t>/reference/</a:t>
            </a:r>
            <a:r>
              <a:rPr kumimoji="1" lang="en-US" altLang="zh-CN" dirty="0" err="1"/>
              <a:t>dbt</a:t>
            </a:r>
            <a:r>
              <a:rPr kumimoji="1" lang="en-US" altLang="zh-CN" dirty="0"/>
              <a:t>-jinja-functions</a:t>
            </a:r>
          </a:p>
          <a:p>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9</a:t>
            </a:fld>
            <a:endParaRPr kumimoji="1" lang="zh-CN" altLang="en-US"/>
          </a:p>
        </p:txBody>
      </p:sp>
    </p:spTree>
    <p:extLst>
      <p:ext uri="{BB962C8B-B14F-4D97-AF65-F5344CB8AC3E}">
        <p14:creationId xmlns:p14="http://schemas.microsoft.com/office/powerpoint/2010/main" val="4242505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courses.getdbt.com</a:t>
            </a:r>
            <a:r>
              <a:rPr kumimoji="1" lang="en-US" altLang="zh-CN" dirty="0"/>
              <a:t>/courses/take/fundamentals/texts/27962334-review</a:t>
            </a:r>
          </a:p>
          <a:p>
            <a:r>
              <a:rPr kumimoji="1" lang="en-US" altLang="zh-CN" dirty="0"/>
              <a:t>https://</a:t>
            </a:r>
            <a:r>
              <a:rPr kumimoji="1" lang="en-US" altLang="zh-CN" dirty="0" err="1"/>
              <a:t>docs.getdbt.com</a:t>
            </a:r>
            <a:r>
              <a:rPr kumimoji="1" lang="en-US" altLang="zh-CN" dirty="0"/>
              <a:t>/reference/source-properties</a:t>
            </a:r>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10</a:t>
            </a:fld>
            <a:endParaRPr kumimoji="1" lang="zh-CN" altLang="en-US"/>
          </a:p>
        </p:txBody>
      </p:sp>
    </p:spTree>
    <p:extLst>
      <p:ext uri="{BB962C8B-B14F-4D97-AF65-F5344CB8AC3E}">
        <p14:creationId xmlns:p14="http://schemas.microsoft.com/office/powerpoint/2010/main" val="1736943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docs.getdbt.com</a:t>
            </a:r>
            <a:r>
              <a:rPr kumimoji="1" lang="en-US" altLang="zh-CN" dirty="0"/>
              <a:t>/reference/</a:t>
            </a:r>
            <a:r>
              <a:rPr kumimoji="1" lang="en-US" altLang="zh-CN" dirty="0" err="1"/>
              <a:t>dbt</a:t>
            </a:r>
            <a:r>
              <a:rPr kumimoji="1" lang="en-US" altLang="zh-CN" dirty="0"/>
              <a:t>-commands</a:t>
            </a:r>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11</a:t>
            </a:fld>
            <a:endParaRPr kumimoji="1" lang="zh-CN" altLang="en-US"/>
          </a:p>
        </p:txBody>
      </p:sp>
    </p:spTree>
    <p:extLst>
      <p:ext uri="{BB962C8B-B14F-4D97-AF65-F5344CB8AC3E}">
        <p14:creationId xmlns:p14="http://schemas.microsoft.com/office/powerpoint/2010/main" val="844698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courses.getdbt.com</a:t>
            </a:r>
            <a:r>
              <a:rPr kumimoji="1" lang="en-US" altLang="zh-CN" dirty="0"/>
              <a:t>/courses/take/fundamentals/lessons/27962315-generic-tests</a:t>
            </a:r>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12</a:t>
            </a:fld>
            <a:endParaRPr kumimoji="1" lang="zh-CN" altLang="en-US"/>
          </a:p>
        </p:txBody>
      </p:sp>
    </p:spTree>
    <p:extLst>
      <p:ext uri="{BB962C8B-B14F-4D97-AF65-F5344CB8AC3E}">
        <p14:creationId xmlns:p14="http://schemas.microsoft.com/office/powerpoint/2010/main" val="376092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hub.getdbt.com</a:t>
            </a:r>
            <a:r>
              <a:rPr kumimoji="1" lang="en-US" altLang="zh-CN" dirty="0"/>
              <a:t>/</a:t>
            </a:r>
          </a:p>
          <a:p>
            <a:r>
              <a:rPr kumimoji="1" lang="en-US" altLang="zh-CN" dirty="0"/>
              <a:t>Java: https://</a:t>
            </a:r>
            <a:r>
              <a:rPr kumimoji="1" lang="en-US" altLang="zh-CN" dirty="0" err="1"/>
              <a:t>mvnrepository.com</a:t>
            </a:r>
            <a:r>
              <a:rPr kumimoji="1" lang="en-US" altLang="zh-CN" dirty="0"/>
              <a:t>/artifact/</a:t>
            </a:r>
            <a:r>
              <a:rPr kumimoji="1" lang="en-US" altLang="zh-CN" dirty="0" err="1"/>
              <a:t>com.clickhouse</a:t>
            </a:r>
            <a:r>
              <a:rPr kumimoji="1" lang="en-US" altLang="zh-CN" dirty="0"/>
              <a:t>/</a:t>
            </a:r>
            <a:r>
              <a:rPr kumimoji="1" lang="en-US" altLang="zh-CN" dirty="0" err="1"/>
              <a:t>clickhouse-jdbc</a:t>
            </a:r>
            <a:r>
              <a:rPr kumimoji="1" lang="en-US" altLang="zh-CN" dirty="0"/>
              <a:t>/0.4.6</a:t>
            </a:r>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14</a:t>
            </a:fld>
            <a:endParaRPr kumimoji="1" lang="zh-CN" altLang="en-US"/>
          </a:p>
        </p:txBody>
      </p:sp>
    </p:spTree>
    <p:extLst>
      <p:ext uri="{BB962C8B-B14F-4D97-AF65-F5344CB8AC3E}">
        <p14:creationId xmlns:p14="http://schemas.microsoft.com/office/powerpoint/2010/main" val="1689683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docs.getdbt.com</a:t>
            </a:r>
            <a:r>
              <a:rPr kumimoji="1" lang="en-US" altLang="zh-CN" dirty="0"/>
              <a:t>/docs/build/snapshots</a:t>
            </a:r>
            <a:endParaRPr kumimoji="1" lang="zh-CN" altLang="en-US" dirty="0"/>
          </a:p>
        </p:txBody>
      </p:sp>
      <p:sp>
        <p:nvSpPr>
          <p:cNvPr id="4" name="灯片编号占位符 3"/>
          <p:cNvSpPr>
            <a:spLocks noGrp="1"/>
          </p:cNvSpPr>
          <p:nvPr>
            <p:ph type="sldNum" sz="quarter" idx="5"/>
          </p:nvPr>
        </p:nvSpPr>
        <p:spPr/>
        <p:txBody>
          <a:bodyPr/>
          <a:lstStyle/>
          <a:p>
            <a:fld id="{47CBA5CA-D672-154D-B35F-79885CAAB338}" type="slidenum">
              <a:rPr kumimoji="1" lang="zh-CN" altLang="en-US" smtClean="0"/>
              <a:t>23</a:t>
            </a:fld>
            <a:endParaRPr kumimoji="1" lang="zh-CN" altLang="en-US"/>
          </a:p>
        </p:txBody>
      </p:sp>
    </p:spTree>
    <p:extLst>
      <p:ext uri="{BB962C8B-B14F-4D97-AF65-F5344CB8AC3E}">
        <p14:creationId xmlns:p14="http://schemas.microsoft.com/office/powerpoint/2010/main" val="3291177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7C8B-6E0B-4773-BA9F-42A46D8BF4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17C7A8-F5BA-456D-A9C1-C4DFCC2565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6D4589-DC1E-4630-800C-ACBA699A4BBB}"/>
              </a:ext>
            </a:extLst>
          </p:cNvPr>
          <p:cNvSpPr>
            <a:spLocks noGrp="1"/>
          </p:cNvSpPr>
          <p:nvPr>
            <p:ph type="dt" sz="half" idx="10"/>
          </p:nvPr>
        </p:nvSpPr>
        <p:spPr/>
        <p:txBody>
          <a:bodyPr/>
          <a:lstStyle/>
          <a:p>
            <a:fld id="{484C73C2-D734-4DD1-9986-56AF8AA52123}" type="datetimeFigureOut">
              <a:rPr lang="en-US" smtClean="0"/>
              <a:t>10/7/2023</a:t>
            </a:fld>
            <a:endParaRPr lang="en-US"/>
          </a:p>
        </p:txBody>
      </p:sp>
      <p:sp>
        <p:nvSpPr>
          <p:cNvPr id="5" name="Footer Placeholder 4">
            <a:extLst>
              <a:ext uri="{FF2B5EF4-FFF2-40B4-BE49-F238E27FC236}">
                <a16:creationId xmlns:a16="http://schemas.microsoft.com/office/drawing/2014/main" id="{54AB5080-8FFF-4F50-852F-A0C93BD27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1629F-FA14-455F-B704-07B162CF3690}"/>
              </a:ext>
            </a:extLst>
          </p:cNvPr>
          <p:cNvSpPr>
            <a:spLocks noGrp="1"/>
          </p:cNvSpPr>
          <p:nvPr>
            <p:ph type="sldNum" sz="quarter" idx="12"/>
          </p:nvPr>
        </p:nvSpPr>
        <p:spPr/>
        <p:txBody>
          <a:bodyPr/>
          <a:lstStyle/>
          <a:p>
            <a:fld id="{DD18A743-6C68-458E-8034-9EAABD16CBB2}" type="slidenum">
              <a:rPr lang="en-US" smtClean="0"/>
              <a:t>‹#›</a:t>
            </a:fld>
            <a:endParaRPr lang="en-US"/>
          </a:p>
        </p:txBody>
      </p:sp>
    </p:spTree>
    <p:extLst>
      <p:ext uri="{BB962C8B-B14F-4D97-AF65-F5344CB8AC3E}">
        <p14:creationId xmlns:p14="http://schemas.microsoft.com/office/powerpoint/2010/main" val="719233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16BE-1197-4DD4-85E4-E6E8E50963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890B39-2B74-4405-AD5A-57AB2DE4D8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01F7DE-8E61-4526-ACF2-952DF499A938}"/>
              </a:ext>
            </a:extLst>
          </p:cNvPr>
          <p:cNvSpPr>
            <a:spLocks noGrp="1"/>
          </p:cNvSpPr>
          <p:nvPr>
            <p:ph type="dt" sz="half" idx="10"/>
          </p:nvPr>
        </p:nvSpPr>
        <p:spPr/>
        <p:txBody>
          <a:bodyPr/>
          <a:lstStyle/>
          <a:p>
            <a:fld id="{484C73C2-D734-4DD1-9986-56AF8AA52123}" type="datetimeFigureOut">
              <a:rPr lang="en-US" smtClean="0"/>
              <a:t>10/7/2023</a:t>
            </a:fld>
            <a:endParaRPr lang="en-US"/>
          </a:p>
        </p:txBody>
      </p:sp>
      <p:sp>
        <p:nvSpPr>
          <p:cNvPr id="5" name="Footer Placeholder 4">
            <a:extLst>
              <a:ext uri="{FF2B5EF4-FFF2-40B4-BE49-F238E27FC236}">
                <a16:creationId xmlns:a16="http://schemas.microsoft.com/office/drawing/2014/main" id="{6A93D927-9858-4095-8386-D6FDAD6F74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BF9A11-F475-430B-90E5-6B9BF61E78FB}"/>
              </a:ext>
            </a:extLst>
          </p:cNvPr>
          <p:cNvSpPr>
            <a:spLocks noGrp="1"/>
          </p:cNvSpPr>
          <p:nvPr>
            <p:ph type="sldNum" sz="quarter" idx="12"/>
          </p:nvPr>
        </p:nvSpPr>
        <p:spPr/>
        <p:txBody>
          <a:bodyPr/>
          <a:lstStyle/>
          <a:p>
            <a:fld id="{DD18A743-6C68-458E-8034-9EAABD16CBB2}" type="slidenum">
              <a:rPr lang="en-US" smtClean="0"/>
              <a:t>‹#›</a:t>
            </a:fld>
            <a:endParaRPr lang="en-US"/>
          </a:p>
        </p:txBody>
      </p:sp>
    </p:spTree>
    <p:extLst>
      <p:ext uri="{BB962C8B-B14F-4D97-AF65-F5344CB8AC3E}">
        <p14:creationId xmlns:p14="http://schemas.microsoft.com/office/powerpoint/2010/main" val="471172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37CC9-9BF0-4E25-829D-2408434C96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540787-113C-4767-8F6F-CE4369A0E5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FEFBC4-3D11-4C54-B8F5-CB0F09FBAEF3}"/>
              </a:ext>
            </a:extLst>
          </p:cNvPr>
          <p:cNvSpPr>
            <a:spLocks noGrp="1"/>
          </p:cNvSpPr>
          <p:nvPr>
            <p:ph type="dt" sz="half" idx="10"/>
          </p:nvPr>
        </p:nvSpPr>
        <p:spPr/>
        <p:txBody>
          <a:bodyPr/>
          <a:lstStyle/>
          <a:p>
            <a:fld id="{484C73C2-D734-4DD1-9986-56AF8AA52123}" type="datetimeFigureOut">
              <a:rPr lang="en-US" smtClean="0"/>
              <a:t>10/7/2023</a:t>
            </a:fld>
            <a:endParaRPr lang="en-US"/>
          </a:p>
        </p:txBody>
      </p:sp>
      <p:sp>
        <p:nvSpPr>
          <p:cNvPr id="5" name="Footer Placeholder 4">
            <a:extLst>
              <a:ext uri="{FF2B5EF4-FFF2-40B4-BE49-F238E27FC236}">
                <a16:creationId xmlns:a16="http://schemas.microsoft.com/office/drawing/2014/main" id="{B463515F-8C41-41B5-97BE-0AC2F344F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C142AF-4BFE-49F0-B495-47BF19D9BC9F}"/>
              </a:ext>
            </a:extLst>
          </p:cNvPr>
          <p:cNvSpPr>
            <a:spLocks noGrp="1"/>
          </p:cNvSpPr>
          <p:nvPr>
            <p:ph type="sldNum" sz="quarter" idx="12"/>
          </p:nvPr>
        </p:nvSpPr>
        <p:spPr/>
        <p:txBody>
          <a:bodyPr/>
          <a:lstStyle/>
          <a:p>
            <a:fld id="{DD18A743-6C68-458E-8034-9EAABD16CBB2}" type="slidenum">
              <a:rPr lang="en-US" smtClean="0"/>
              <a:t>‹#›</a:t>
            </a:fld>
            <a:endParaRPr lang="en-US"/>
          </a:p>
        </p:txBody>
      </p:sp>
    </p:spTree>
    <p:extLst>
      <p:ext uri="{BB962C8B-B14F-4D97-AF65-F5344CB8AC3E}">
        <p14:creationId xmlns:p14="http://schemas.microsoft.com/office/powerpoint/2010/main" val="441875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8_Custom Layout">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0" y="0"/>
            <a:ext cx="12192000" cy="6858000"/>
          </a:xfrm>
          <a:custGeom>
            <a:avLst/>
            <a:gdLst>
              <a:gd name="connsiteX0" fmla="*/ 5179219 w 12192000"/>
              <a:gd name="connsiteY0" fmla="*/ 6543909 h 6858000"/>
              <a:gd name="connsiteX1" fmla="*/ 6037616 w 12192000"/>
              <a:gd name="connsiteY1" fmla="*/ 6543909 h 6858000"/>
              <a:gd name="connsiteX2" fmla="*/ 6218957 w 12192000"/>
              <a:gd name="connsiteY2" fmla="*/ 6858000 h 6858000"/>
              <a:gd name="connsiteX3" fmla="*/ 4997878 w 12192000"/>
              <a:gd name="connsiteY3" fmla="*/ 6858000 h 6858000"/>
              <a:gd name="connsiteX4" fmla="*/ 2470939 w 12192000"/>
              <a:gd name="connsiteY4" fmla="*/ 6543909 h 6858000"/>
              <a:gd name="connsiteX5" fmla="*/ 3329335 w 12192000"/>
              <a:gd name="connsiteY5" fmla="*/ 6543909 h 6858000"/>
              <a:gd name="connsiteX6" fmla="*/ 3510676 w 12192000"/>
              <a:gd name="connsiteY6" fmla="*/ 6858000 h 6858000"/>
              <a:gd name="connsiteX7" fmla="*/ 2289599 w 12192000"/>
              <a:gd name="connsiteY7" fmla="*/ 6858000 h 6858000"/>
              <a:gd name="connsiteX8" fmla="*/ 0 w 12192000"/>
              <a:gd name="connsiteY8" fmla="*/ 6543909 h 6858000"/>
              <a:gd name="connsiteX9" fmla="*/ 621057 w 12192000"/>
              <a:gd name="connsiteY9" fmla="*/ 6543909 h 6858000"/>
              <a:gd name="connsiteX10" fmla="*/ 802397 w 12192000"/>
              <a:gd name="connsiteY10" fmla="*/ 6858000 h 6858000"/>
              <a:gd name="connsiteX11" fmla="*/ 0 w 12192000"/>
              <a:gd name="connsiteY11" fmla="*/ 6858000 h 6858000"/>
              <a:gd name="connsiteX12" fmla="*/ 6547691 w 12192000"/>
              <a:gd name="connsiteY12" fmla="*/ 5743985 h 6858000"/>
              <a:gd name="connsiteX13" fmla="*/ 7406087 w 12192000"/>
              <a:gd name="connsiteY13" fmla="*/ 5743985 h 6858000"/>
              <a:gd name="connsiteX14" fmla="*/ 7835288 w 12192000"/>
              <a:gd name="connsiteY14" fmla="*/ 6487378 h 6858000"/>
              <a:gd name="connsiteX15" fmla="*/ 7621308 w 12192000"/>
              <a:gd name="connsiteY15" fmla="*/ 6858000 h 6858000"/>
              <a:gd name="connsiteX16" fmla="*/ 6332471 w 12192000"/>
              <a:gd name="connsiteY16" fmla="*/ 6858000 h 6858000"/>
              <a:gd name="connsiteX17" fmla="*/ 6118493 w 12192000"/>
              <a:gd name="connsiteY17" fmla="*/ 6487378 h 6858000"/>
              <a:gd name="connsiteX18" fmla="*/ 3832554 w 12192000"/>
              <a:gd name="connsiteY18" fmla="*/ 5743985 h 6858000"/>
              <a:gd name="connsiteX19" fmla="*/ 4690951 w 12192000"/>
              <a:gd name="connsiteY19" fmla="*/ 5743985 h 6858000"/>
              <a:gd name="connsiteX20" fmla="*/ 5120151 w 12192000"/>
              <a:gd name="connsiteY20" fmla="*/ 6487378 h 6858000"/>
              <a:gd name="connsiteX21" fmla="*/ 4906172 w 12192000"/>
              <a:gd name="connsiteY21" fmla="*/ 6858000 h 6858000"/>
              <a:gd name="connsiteX22" fmla="*/ 3617334 w 12192000"/>
              <a:gd name="connsiteY22" fmla="*/ 6858000 h 6858000"/>
              <a:gd name="connsiteX23" fmla="*/ 3403355 w 12192000"/>
              <a:gd name="connsiteY23" fmla="*/ 6487378 h 6858000"/>
              <a:gd name="connsiteX24" fmla="*/ 7887498 w 12192000"/>
              <a:gd name="connsiteY24" fmla="*/ 4979862 h 6858000"/>
              <a:gd name="connsiteX25" fmla="*/ 8745894 w 12192000"/>
              <a:gd name="connsiteY25" fmla="*/ 4979862 h 6858000"/>
              <a:gd name="connsiteX26" fmla="*/ 9175094 w 12192000"/>
              <a:gd name="connsiteY26" fmla="*/ 5723256 h 6858000"/>
              <a:gd name="connsiteX27" fmla="*/ 8745894 w 12192000"/>
              <a:gd name="connsiteY27" fmla="*/ 6466650 h 6858000"/>
              <a:gd name="connsiteX28" fmla="*/ 7887498 w 12192000"/>
              <a:gd name="connsiteY28" fmla="*/ 6466650 h 6858000"/>
              <a:gd name="connsiteX29" fmla="*/ 7458298 w 12192000"/>
              <a:gd name="connsiteY29" fmla="*/ 5723256 h 6858000"/>
              <a:gd name="connsiteX30" fmla="*/ 5179219 w 12192000"/>
              <a:gd name="connsiteY30" fmla="*/ 4979862 h 6858000"/>
              <a:gd name="connsiteX31" fmla="*/ 6037616 w 12192000"/>
              <a:gd name="connsiteY31" fmla="*/ 4979862 h 6858000"/>
              <a:gd name="connsiteX32" fmla="*/ 6466816 w 12192000"/>
              <a:gd name="connsiteY32" fmla="*/ 5723256 h 6858000"/>
              <a:gd name="connsiteX33" fmla="*/ 6037616 w 12192000"/>
              <a:gd name="connsiteY33" fmla="*/ 6466650 h 6858000"/>
              <a:gd name="connsiteX34" fmla="*/ 5179219 w 12192000"/>
              <a:gd name="connsiteY34" fmla="*/ 6466650 h 6858000"/>
              <a:gd name="connsiteX35" fmla="*/ 4750020 w 12192000"/>
              <a:gd name="connsiteY35" fmla="*/ 5723256 h 6858000"/>
              <a:gd name="connsiteX36" fmla="*/ 2470939 w 12192000"/>
              <a:gd name="connsiteY36" fmla="*/ 4979862 h 6858000"/>
              <a:gd name="connsiteX37" fmla="*/ 3329335 w 12192000"/>
              <a:gd name="connsiteY37" fmla="*/ 4979862 h 6858000"/>
              <a:gd name="connsiteX38" fmla="*/ 3758535 w 12192000"/>
              <a:gd name="connsiteY38" fmla="*/ 5723256 h 6858000"/>
              <a:gd name="connsiteX39" fmla="*/ 3329335 w 12192000"/>
              <a:gd name="connsiteY39" fmla="*/ 6466650 h 6858000"/>
              <a:gd name="connsiteX40" fmla="*/ 2470939 w 12192000"/>
              <a:gd name="connsiteY40" fmla="*/ 6466650 h 6858000"/>
              <a:gd name="connsiteX41" fmla="*/ 2041740 w 12192000"/>
              <a:gd name="connsiteY41" fmla="*/ 5723256 h 6858000"/>
              <a:gd name="connsiteX42" fmla="*/ 6547691 w 12192000"/>
              <a:gd name="connsiteY42" fmla="*/ 4179937 h 6858000"/>
              <a:gd name="connsiteX43" fmla="*/ 7406087 w 12192000"/>
              <a:gd name="connsiteY43" fmla="*/ 4179937 h 6858000"/>
              <a:gd name="connsiteX44" fmla="*/ 7835288 w 12192000"/>
              <a:gd name="connsiteY44" fmla="*/ 4923331 h 6858000"/>
              <a:gd name="connsiteX45" fmla="*/ 7406087 w 12192000"/>
              <a:gd name="connsiteY45" fmla="*/ 5666725 h 6858000"/>
              <a:gd name="connsiteX46" fmla="*/ 6547691 w 12192000"/>
              <a:gd name="connsiteY46" fmla="*/ 5666725 h 6858000"/>
              <a:gd name="connsiteX47" fmla="*/ 6118493 w 12192000"/>
              <a:gd name="connsiteY47" fmla="*/ 4923331 h 6858000"/>
              <a:gd name="connsiteX48" fmla="*/ 7895036 w 12192000"/>
              <a:gd name="connsiteY48" fmla="*/ 3415812 h 6858000"/>
              <a:gd name="connsiteX49" fmla="*/ 8753432 w 12192000"/>
              <a:gd name="connsiteY49" fmla="*/ 3415812 h 6858000"/>
              <a:gd name="connsiteX50" fmla="*/ 9182630 w 12192000"/>
              <a:gd name="connsiteY50" fmla="*/ 4159206 h 6858000"/>
              <a:gd name="connsiteX51" fmla="*/ 8753432 w 12192000"/>
              <a:gd name="connsiteY51" fmla="*/ 4902600 h 6858000"/>
              <a:gd name="connsiteX52" fmla="*/ 7895036 w 12192000"/>
              <a:gd name="connsiteY52" fmla="*/ 4902600 h 6858000"/>
              <a:gd name="connsiteX53" fmla="*/ 7465838 w 12192000"/>
              <a:gd name="connsiteY53" fmla="*/ 4159206 h 6858000"/>
              <a:gd name="connsiteX54" fmla="*/ 9241574 w 12192000"/>
              <a:gd name="connsiteY54" fmla="*/ 2615889 h 6858000"/>
              <a:gd name="connsiteX55" fmla="*/ 10099971 w 12192000"/>
              <a:gd name="connsiteY55" fmla="*/ 2615889 h 6858000"/>
              <a:gd name="connsiteX56" fmla="*/ 10529170 w 12192000"/>
              <a:gd name="connsiteY56" fmla="*/ 3359281 h 6858000"/>
              <a:gd name="connsiteX57" fmla="*/ 10099971 w 12192000"/>
              <a:gd name="connsiteY57" fmla="*/ 4102675 h 6858000"/>
              <a:gd name="connsiteX58" fmla="*/ 9241574 w 12192000"/>
              <a:gd name="connsiteY58" fmla="*/ 4102675 h 6858000"/>
              <a:gd name="connsiteX59" fmla="*/ 8812376 w 12192000"/>
              <a:gd name="connsiteY59" fmla="*/ 3359281 h 6858000"/>
              <a:gd name="connsiteX60" fmla="*/ 6547691 w 12192000"/>
              <a:gd name="connsiteY60" fmla="*/ 2615889 h 6858000"/>
              <a:gd name="connsiteX61" fmla="*/ 7406087 w 12192000"/>
              <a:gd name="connsiteY61" fmla="*/ 2615889 h 6858000"/>
              <a:gd name="connsiteX62" fmla="*/ 7835288 w 12192000"/>
              <a:gd name="connsiteY62" fmla="*/ 3359281 h 6858000"/>
              <a:gd name="connsiteX63" fmla="*/ 7406087 w 12192000"/>
              <a:gd name="connsiteY63" fmla="*/ 4102675 h 6858000"/>
              <a:gd name="connsiteX64" fmla="*/ 6547691 w 12192000"/>
              <a:gd name="connsiteY64" fmla="*/ 4102675 h 6858000"/>
              <a:gd name="connsiteX65" fmla="*/ 6118493 w 12192000"/>
              <a:gd name="connsiteY65" fmla="*/ 3359281 h 6858000"/>
              <a:gd name="connsiteX66" fmla="*/ 10596734 w 12192000"/>
              <a:gd name="connsiteY66" fmla="*/ 1851765 h 6858000"/>
              <a:gd name="connsiteX67" fmla="*/ 11455130 w 12192000"/>
              <a:gd name="connsiteY67" fmla="*/ 1851765 h 6858000"/>
              <a:gd name="connsiteX68" fmla="*/ 11884329 w 12192000"/>
              <a:gd name="connsiteY68" fmla="*/ 2595157 h 6858000"/>
              <a:gd name="connsiteX69" fmla="*/ 11455130 w 12192000"/>
              <a:gd name="connsiteY69" fmla="*/ 3338551 h 6858000"/>
              <a:gd name="connsiteX70" fmla="*/ 10596734 w 12192000"/>
              <a:gd name="connsiteY70" fmla="*/ 3338551 h 6858000"/>
              <a:gd name="connsiteX71" fmla="*/ 10167534 w 12192000"/>
              <a:gd name="connsiteY71" fmla="*/ 2595157 h 6858000"/>
              <a:gd name="connsiteX72" fmla="*/ 7895036 w 12192000"/>
              <a:gd name="connsiteY72" fmla="*/ 1851765 h 6858000"/>
              <a:gd name="connsiteX73" fmla="*/ 8753432 w 12192000"/>
              <a:gd name="connsiteY73" fmla="*/ 1851765 h 6858000"/>
              <a:gd name="connsiteX74" fmla="*/ 9182630 w 12192000"/>
              <a:gd name="connsiteY74" fmla="*/ 2595157 h 6858000"/>
              <a:gd name="connsiteX75" fmla="*/ 8753432 w 12192000"/>
              <a:gd name="connsiteY75" fmla="*/ 3338551 h 6858000"/>
              <a:gd name="connsiteX76" fmla="*/ 7895036 w 12192000"/>
              <a:gd name="connsiteY76" fmla="*/ 3338551 h 6858000"/>
              <a:gd name="connsiteX77" fmla="*/ 7465838 w 12192000"/>
              <a:gd name="connsiteY77" fmla="*/ 2595157 h 6858000"/>
              <a:gd name="connsiteX78" fmla="*/ 11955105 w 12192000"/>
              <a:gd name="connsiteY78" fmla="*/ 1051840 h 6858000"/>
              <a:gd name="connsiteX79" fmla="*/ 12192000 w 12192000"/>
              <a:gd name="connsiteY79" fmla="*/ 1051840 h 6858000"/>
              <a:gd name="connsiteX80" fmla="*/ 12192000 w 12192000"/>
              <a:gd name="connsiteY80" fmla="*/ 2538627 h 6858000"/>
              <a:gd name="connsiteX81" fmla="*/ 11955105 w 12192000"/>
              <a:gd name="connsiteY81" fmla="*/ 2538627 h 6858000"/>
              <a:gd name="connsiteX82" fmla="*/ 11525906 w 12192000"/>
              <a:gd name="connsiteY82" fmla="*/ 1795233 h 6858000"/>
              <a:gd name="connsiteX83" fmla="*/ 9241574 w 12192000"/>
              <a:gd name="connsiteY83" fmla="*/ 1051840 h 6858000"/>
              <a:gd name="connsiteX84" fmla="*/ 10099971 w 12192000"/>
              <a:gd name="connsiteY84" fmla="*/ 1051840 h 6858000"/>
              <a:gd name="connsiteX85" fmla="*/ 10529170 w 12192000"/>
              <a:gd name="connsiteY85" fmla="*/ 1795233 h 6858000"/>
              <a:gd name="connsiteX86" fmla="*/ 10099971 w 12192000"/>
              <a:gd name="connsiteY86" fmla="*/ 2538627 h 6858000"/>
              <a:gd name="connsiteX87" fmla="*/ 9241574 w 12192000"/>
              <a:gd name="connsiteY87" fmla="*/ 2538627 h 6858000"/>
              <a:gd name="connsiteX88" fmla="*/ 8812376 w 12192000"/>
              <a:gd name="connsiteY88" fmla="*/ 1795233 h 6858000"/>
              <a:gd name="connsiteX89" fmla="*/ 10596734 w 12192000"/>
              <a:gd name="connsiteY89" fmla="*/ 287715 h 6858000"/>
              <a:gd name="connsiteX90" fmla="*/ 11455130 w 12192000"/>
              <a:gd name="connsiteY90" fmla="*/ 287715 h 6858000"/>
              <a:gd name="connsiteX91" fmla="*/ 11884329 w 12192000"/>
              <a:gd name="connsiteY91" fmla="*/ 1031109 h 6858000"/>
              <a:gd name="connsiteX92" fmla="*/ 11455130 w 12192000"/>
              <a:gd name="connsiteY92" fmla="*/ 1774501 h 6858000"/>
              <a:gd name="connsiteX93" fmla="*/ 10596734 w 12192000"/>
              <a:gd name="connsiteY93" fmla="*/ 1774501 h 6858000"/>
              <a:gd name="connsiteX94" fmla="*/ 10167534 w 12192000"/>
              <a:gd name="connsiteY94" fmla="*/ 1031109 h 6858000"/>
              <a:gd name="connsiteX95" fmla="*/ 7895036 w 12192000"/>
              <a:gd name="connsiteY95" fmla="*/ 287715 h 6858000"/>
              <a:gd name="connsiteX96" fmla="*/ 8753432 w 12192000"/>
              <a:gd name="connsiteY96" fmla="*/ 287715 h 6858000"/>
              <a:gd name="connsiteX97" fmla="*/ 9182630 w 12192000"/>
              <a:gd name="connsiteY97" fmla="*/ 1031109 h 6858000"/>
              <a:gd name="connsiteX98" fmla="*/ 8753432 w 12192000"/>
              <a:gd name="connsiteY98" fmla="*/ 1774501 h 6858000"/>
              <a:gd name="connsiteX99" fmla="*/ 7895036 w 12192000"/>
              <a:gd name="connsiteY99" fmla="*/ 1774501 h 6858000"/>
              <a:gd name="connsiteX100" fmla="*/ 7465838 w 12192000"/>
              <a:gd name="connsiteY100" fmla="*/ 1031109 h 6858000"/>
              <a:gd name="connsiteX101" fmla="*/ 11659380 w 12192000"/>
              <a:gd name="connsiteY101" fmla="*/ 0 h 6858000"/>
              <a:gd name="connsiteX102" fmla="*/ 12192000 w 12192000"/>
              <a:gd name="connsiteY102" fmla="*/ 0 h 6858000"/>
              <a:gd name="connsiteX103" fmla="*/ 12192000 w 12192000"/>
              <a:gd name="connsiteY103" fmla="*/ 974578 h 6858000"/>
              <a:gd name="connsiteX104" fmla="*/ 11955105 w 12192000"/>
              <a:gd name="connsiteY104" fmla="*/ 974578 h 6858000"/>
              <a:gd name="connsiteX105" fmla="*/ 11525906 w 12192000"/>
              <a:gd name="connsiteY105" fmla="*/ 231184 h 6858000"/>
              <a:gd name="connsiteX106" fmla="*/ 10475229 w 12192000"/>
              <a:gd name="connsiteY106" fmla="*/ 0 h 6858000"/>
              <a:gd name="connsiteX107" fmla="*/ 11576635 w 12192000"/>
              <a:gd name="connsiteY107" fmla="*/ 0 h 6858000"/>
              <a:gd name="connsiteX108" fmla="*/ 11455130 w 12192000"/>
              <a:gd name="connsiteY108" fmla="*/ 210453 h 6858000"/>
              <a:gd name="connsiteX109" fmla="*/ 10596734 w 12192000"/>
              <a:gd name="connsiteY109" fmla="*/ 2104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2192000" h="6858000">
                <a:moveTo>
                  <a:pt x="5179219" y="6543909"/>
                </a:moveTo>
                <a:lnTo>
                  <a:pt x="6037616" y="6543909"/>
                </a:lnTo>
                <a:lnTo>
                  <a:pt x="6218957" y="6858000"/>
                </a:lnTo>
                <a:lnTo>
                  <a:pt x="4997878" y="6858000"/>
                </a:lnTo>
                <a:close/>
                <a:moveTo>
                  <a:pt x="2470939" y="6543909"/>
                </a:moveTo>
                <a:lnTo>
                  <a:pt x="3329335" y="6543909"/>
                </a:lnTo>
                <a:lnTo>
                  <a:pt x="3510676" y="6858000"/>
                </a:lnTo>
                <a:lnTo>
                  <a:pt x="2289599" y="6858000"/>
                </a:lnTo>
                <a:close/>
                <a:moveTo>
                  <a:pt x="0" y="6543909"/>
                </a:moveTo>
                <a:lnTo>
                  <a:pt x="621057" y="6543909"/>
                </a:lnTo>
                <a:lnTo>
                  <a:pt x="802397" y="6858000"/>
                </a:lnTo>
                <a:lnTo>
                  <a:pt x="0" y="6858000"/>
                </a:lnTo>
                <a:close/>
                <a:moveTo>
                  <a:pt x="6547691" y="5743985"/>
                </a:moveTo>
                <a:lnTo>
                  <a:pt x="7406087" y="5743985"/>
                </a:lnTo>
                <a:lnTo>
                  <a:pt x="7835288" y="6487378"/>
                </a:lnTo>
                <a:lnTo>
                  <a:pt x="7621308" y="6858000"/>
                </a:lnTo>
                <a:lnTo>
                  <a:pt x="6332471" y="6858000"/>
                </a:lnTo>
                <a:lnTo>
                  <a:pt x="6118493" y="6487378"/>
                </a:lnTo>
                <a:close/>
                <a:moveTo>
                  <a:pt x="3832554" y="5743985"/>
                </a:moveTo>
                <a:lnTo>
                  <a:pt x="4690951" y="5743985"/>
                </a:lnTo>
                <a:lnTo>
                  <a:pt x="5120151" y="6487378"/>
                </a:lnTo>
                <a:lnTo>
                  <a:pt x="4906172" y="6858000"/>
                </a:lnTo>
                <a:lnTo>
                  <a:pt x="3617334" y="6858000"/>
                </a:lnTo>
                <a:lnTo>
                  <a:pt x="3403355" y="6487378"/>
                </a:lnTo>
                <a:close/>
                <a:moveTo>
                  <a:pt x="7887498" y="4979862"/>
                </a:moveTo>
                <a:lnTo>
                  <a:pt x="8745894" y="4979862"/>
                </a:lnTo>
                <a:lnTo>
                  <a:pt x="9175094" y="5723256"/>
                </a:lnTo>
                <a:lnTo>
                  <a:pt x="8745894" y="6466650"/>
                </a:lnTo>
                <a:lnTo>
                  <a:pt x="7887498" y="6466650"/>
                </a:lnTo>
                <a:lnTo>
                  <a:pt x="7458298" y="5723256"/>
                </a:lnTo>
                <a:close/>
                <a:moveTo>
                  <a:pt x="5179219" y="4979862"/>
                </a:moveTo>
                <a:lnTo>
                  <a:pt x="6037616" y="4979862"/>
                </a:lnTo>
                <a:lnTo>
                  <a:pt x="6466816" y="5723256"/>
                </a:lnTo>
                <a:lnTo>
                  <a:pt x="6037616" y="6466650"/>
                </a:lnTo>
                <a:lnTo>
                  <a:pt x="5179219" y="6466650"/>
                </a:lnTo>
                <a:lnTo>
                  <a:pt x="4750020" y="5723256"/>
                </a:lnTo>
                <a:close/>
                <a:moveTo>
                  <a:pt x="2470939" y="4979862"/>
                </a:moveTo>
                <a:lnTo>
                  <a:pt x="3329335" y="4979862"/>
                </a:lnTo>
                <a:lnTo>
                  <a:pt x="3758535" y="5723256"/>
                </a:lnTo>
                <a:lnTo>
                  <a:pt x="3329335" y="6466650"/>
                </a:lnTo>
                <a:lnTo>
                  <a:pt x="2470939" y="6466650"/>
                </a:lnTo>
                <a:lnTo>
                  <a:pt x="2041740" y="5723256"/>
                </a:lnTo>
                <a:close/>
                <a:moveTo>
                  <a:pt x="6547691" y="4179937"/>
                </a:moveTo>
                <a:lnTo>
                  <a:pt x="7406087" y="4179937"/>
                </a:lnTo>
                <a:lnTo>
                  <a:pt x="7835288" y="4923331"/>
                </a:lnTo>
                <a:lnTo>
                  <a:pt x="7406087" y="5666725"/>
                </a:lnTo>
                <a:lnTo>
                  <a:pt x="6547691" y="5666725"/>
                </a:lnTo>
                <a:lnTo>
                  <a:pt x="6118493" y="4923331"/>
                </a:lnTo>
                <a:close/>
                <a:moveTo>
                  <a:pt x="7895036" y="3415812"/>
                </a:moveTo>
                <a:lnTo>
                  <a:pt x="8753432" y="3415812"/>
                </a:lnTo>
                <a:lnTo>
                  <a:pt x="9182630" y="4159206"/>
                </a:lnTo>
                <a:lnTo>
                  <a:pt x="8753432" y="4902600"/>
                </a:lnTo>
                <a:lnTo>
                  <a:pt x="7895036" y="4902600"/>
                </a:lnTo>
                <a:lnTo>
                  <a:pt x="7465838" y="4159206"/>
                </a:lnTo>
                <a:close/>
                <a:moveTo>
                  <a:pt x="9241574" y="2615889"/>
                </a:moveTo>
                <a:lnTo>
                  <a:pt x="10099971" y="2615889"/>
                </a:lnTo>
                <a:lnTo>
                  <a:pt x="10529170" y="3359281"/>
                </a:lnTo>
                <a:lnTo>
                  <a:pt x="10099971" y="4102675"/>
                </a:lnTo>
                <a:lnTo>
                  <a:pt x="9241574" y="4102675"/>
                </a:lnTo>
                <a:lnTo>
                  <a:pt x="8812376" y="3359281"/>
                </a:lnTo>
                <a:close/>
                <a:moveTo>
                  <a:pt x="6547691" y="2615889"/>
                </a:moveTo>
                <a:lnTo>
                  <a:pt x="7406087" y="2615889"/>
                </a:lnTo>
                <a:lnTo>
                  <a:pt x="7835288" y="3359281"/>
                </a:lnTo>
                <a:lnTo>
                  <a:pt x="7406087" y="4102675"/>
                </a:lnTo>
                <a:lnTo>
                  <a:pt x="6547691" y="4102675"/>
                </a:lnTo>
                <a:lnTo>
                  <a:pt x="6118493" y="3359281"/>
                </a:lnTo>
                <a:close/>
                <a:moveTo>
                  <a:pt x="10596734" y="1851765"/>
                </a:moveTo>
                <a:lnTo>
                  <a:pt x="11455130" y="1851765"/>
                </a:lnTo>
                <a:lnTo>
                  <a:pt x="11884329" y="2595157"/>
                </a:lnTo>
                <a:lnTo>
                  <a:pt x="11455130" y="3338551"/>
                </a:lnTo>
                <a:lnTo>
                  <a:pt x="10596734" y="3338551"/>
                </a:lnTo>
                <a:lnTo>
                  <a:pt x="10167534" y="2595157"/>
                </a:lnTo>
                <a:close/>
                <a:moveTo>
                  <a:pt x="7895036" y="1851765"/>
                </a:moveTo>
                <a:lnTo>
                  <a:pt x="8753432" y="1851765"/>
                </a:lnTo>
                <a:lnTo>
                  <a:pt x="9182630" y="2595157"/>
                </a:lnTo>
                <a:lnTo>
                  <a:pt x="8753432" y="3338551"/>
                </a:lnTo>
                <a:lnTo>
                  <a:pt x="7895036" y="3338551"/>
                </a:lnTo>
                <a:lnTo>
                  <a:pt x="7465838" y="2595157"/>
                </a:lnTo>
                <a:close/>
                <a:moveTo>
                  <a:pt x="11955105" y="1051840"/>
                </a:moveTo>
                <a:lnTo>
                  <a:pt x="12192000" y="1051840"/>
                </a:lnTo>
                <a:lnTo>
                  <a:pt x="12192000" y="2538627"/>
                </a:lnTo>
                <a:lnTo>
                  <a:pt x="11955105" y="2538627"/>
                </a:lnTo>
                <a:lnTo>
                  <a:pt x="11525906" y="1795233"/>
                </a:lnTo>
                <a:close/>
                <a:moveTo>
                  <a:pt x="9241574" y="1051840"/>
                </a:moveTo>
                <a:lnTo>
                  <a:pt x="10099971" y="1051840"/>
                </a:lnTo>
                <a:lnTo>
                  <a:pt x="10529170" y="1795233"/>
                </a:lnTo>
                <a:lnTo>
                  <a:pt x="10099971" y="2538627"/>
                </a:lnTo>
                <a:lnTo>
                  <a:pt x="9241574" y="2538627"/>
                </a:lnTo>
                <a:lnTo>
                  <a:pt x="8812376" y="1795233"/>
                </a:lnTo>
                <a:close/>
                <a:moveTo>
                  <a:pt x="10596734" y="287715"/>
                </a:moveTo>
                <a:lnTo>
                  <a:pt x="11455130" y="287715"/>
                </a:lnTo>
                <a:lnTo>
                  <a:pt x="11884329" y="1031109"/>
                </a:lnTo>
                <a:lnTo>
                  <a:pt x="11455130" y="1774501"/>
                </a:lnTo>
                <a:lnTo>
                  <a:pt x="10596734" y="1774501"/>
                </a:lnTo>
                <a:lnTo>
                  <a:pt x="10167534" y="1031109"/>
                </a:lnTo>
                <a:close/>
                <a:moveTo>
                  <a:pt x="7895036" y="287715"/>
                </a:moveTo>
                <a:lnTo>
                  <a:pt x="8753432" y="287715"/>
                </a:lnTo>
                <a:lnTo>
                  <a:pt x="9182630" y="1031109"/>
                </a:lnTo>
                <a:lnTo>
                  <a:pt x="8753432" y="1774501"/>
                </a:lnTo>
                <a:lnTo>
                  <a:pt x="7895036" y="1774501"/>
                </a:lnTo>
                <a:lnTo>
                  <a:pt x="7465838" y="1031109"/>
                </a:lnTo>
                <a:close/>
                <a:moveTo>
                  <a:pt x="11659380" y="0"/>
                </a:moveTo>
                <a:lnTo>
                  <a:pt x="12192000" y="0"/>
                </a:lnTo>
                <a:lnTo>
                  <a:pt x="12192000" y="974578"/>
                </a:lnTo>
                <a:lnTo>
                  <a:pt x="11955105" y="974578"/>
                </a:lnTo>
                <a:lnTo>
                  <a:pt x="11525906" y="231184"/>
                </a:lnTo>
                <a:close/>
                <a:moveTo>
                  <a:pt x="10475229" y="0"/>
                </a:moveTo>
                <a:lnTo>
                  <a:pt x="11576635" y="0"/>
                </a:lnTo>
                <a:lnTo>
                  <a:pt x="11455130" y="210453"/>
                </a:lnTo>
                <a:lnTo>
                  <a:pt x="10596734" y="210453"/>
                </a:lnTo>
                <a:close/>
              </a:path>
            </a:pathLst>
          </a:custGeom>
          <a:pattFill prst="pct5">
            <a:fgClr>
              <a:schemeClr val="tx1"/>
            </a:fgClr>
            <a:bgClr>
              <a:schemeClr val="bg1"/>
            </a:bgClr>
          </a:pattFill>
        </p:spPr>
        <p:txBody>
          <a:bodyPr wrap="square" anchor="ctr">
            <a:noAutofit/>
          </a:bodyPr>
          <a:lstStyle>
            <a:lvl1pPr algn="ctr">
              <a:defRPr sz="1200" baseline="0"/>
            </a:lvl1pPr>
          </a:lstStyle>
          <a:p>
            <a:r>
              <a:rPr lang="en-US"/>
              <a:t>Drag / Drop image</a:t>
            </a:r>
          </a:p>
        </p:txBody>
      </p:sp>
      <p:sp>
        <p:nvSpPr>
          <p:cNvPr id="5" name="Title 1"/>
          <p:cNvSpPr>
            <a:spLocks noGrp="1"/>
          </p:cNvSpPr>
          <p:nvPr>
            <p:ph type="title"/>
          </p:nvPr>
        </p:nvSpPr>
        <p:spPr>
          <a:xfrm>
            <a:off x="1714501" y="2684027"/>
            <a:ext cx="2799443" cy="173557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560602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F63E-912F-4D70-BE9A-18078E7961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0B6374-8305-4A30-84D6-7B7A3A539B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10A7D-69A8-4D03-AF81-6040C29B109D}"/>
              </a:ext>
            </a:extLst>
          </p:cNvPr>
          <p:cNvSpPr>
            <a:spLocks noGrp="1"/>
          </p:cNvSpPr>
          <p:nvPr>
            <p:ph type="dt" sz="half" idx="10"/>
          </p:nvPr>
        </p:nvSpPr>
        <p:spPr/>
        <p:txBody>
          <a:bodyPr/>
          <a:lstStyle/>
          <a:p>
            <a:fld id="{484C73C2-D734-4DD1-9986-56AF8AA52123}" type="datetimeFigureOut">
              <a:rPr lang="en-US" smtClean="0"/>
              <a:t>10/7/2023</a:t>
            </a:fld>
            <a:endParaRPr lang="en-US"/>
          </a:p>
        </p:txBody>
      </p:sp>
      <p:sp>
        <p:nvSpPr>
          <p:cNvPr id="5" name="Footer Placeholder 4">
            <a:extLst>
              <a:ext uri="{FF2B5EF4-FFF2-40B4-BE49-F238E27FC236}">
                <a16:creationId xmlns:a16="http://schemas.microsoft.com/office/drawing/2014/main" id="{43F29A31-338E-42D6-AE69-FEA3D1B07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D6B485-0617-4D11-B637-1A14A9E42B47}"/>
              </a:ext>
            </a:extLst>
          </p:cNvPr>
          <p:cNvSpPr>
            <a:spLocks noGrp="1"/>
          </p:cNvSpPr>
          <p:nvPr>
            <p:ph type="sldNum" sz="quarter" idx="12"/>
          </p:nvPr>
        </p:nvSpPr>
        <p:spPr/>
        <p:txBody>
          <a:bodyPr/>
          <a:lstStyle/>
          <a:p>
            <a:fld id="{DD18A743-6C68-458E-8034-9EAABD16CBB2}" type="slidenum">
              <a:rPr lang="en-US" smtClean="0"/>
              <a:t>‹#›</a:t>
            </a:fld>
            <a:endParaRPr lang="en-US"/>
          </a:p>
        </p:txBody>
      </p:sp>
    </p:spTree>
    <p:extLst>
      <p:ext uri="{BB962C8B-B14F-4D97-AF65-F5344CB8AC3E}">
        <p14:creationId xmlns:p14="http://schemas.microsoft.com/office/powerpoint/2010/main" val="3584236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2D80C-19CA-464A-A4C0-008184C9E5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C26C02-E7CD-4BE8-92EB-B86371FC97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950ACA-C74E-462A-87B4-F556805B18BD}"/>
              </a:ext>
            </a:extLst>
          </p:cNvPr>
          <p:cNvSpPr>
            <a:spLocks noGrp="1"/>
          </p:cNvSpPr>
          <p:nvPr>
            <p:ph type="dt" sz="half" idx="10"/>
          </p:nvPr>
        </p:nvSpPr>
        <p:spPr/>
        <p:txBody>
          <a:bodyPr/>
          <a:lstStyle/>
          <a:p>
            <a:fld id="{484C73C2-D734-4DD1-9986-56AF8AA52123}" type="datetimeFigureOut">
              <a:rPr lang="en-US" smtClean="0"/>
              <a:t>10/7/2023</a:t>
            </a:fld>
            <a:endParaRPr lang="en-US"/>
          </a:p>
        </p:txBody>
      </p:sp>
      <p:sp>
        <p:nvSpPr>
          <p:cNvPr id="5" name="Footer Placeholder 4">
            <a:extLst>
              <a:ext uri="{FF2B5EF4-FFF2-40B4-BE49-F238E27FC236}">
                <a16:creationId xmlns:a16="http://schemas.microsoft.com/office/drawing/2014/main" id="{DFE8A3D0-1A7F-4CB5-810C-0021911DF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741EF-766D-41CB-AFF5-A392711978EF}"/>
              </a:ext>
            </a:extLst>
          </p:cNvPr>
          <p:cNvSpPr>
            <a:spLocks noGrp="1"/>
          </p:cNvSpPr>
          <p:nvPr>
            <p:ph type="sldNum" sz="quarter" idx="12"/>
          </p:nvPr>
        </p:nvSpPr>
        <p:spPr/>
        <p:txBody>
          <a:bodyPr/>
          <a:lstStyle/>
          <a:p>
            <a:fld id="{DD18A743-6C68-458E-8034-9EAABD16CBB2}" type="slidenum">
              <a:rPr lang="en-US" smtClean="0"/>
              <a:t>‹#›</a:t>
            </a:fld>
            <a:endParaRPr lang="en-US"/>
          </a:p>
        </p:txBody>
      </p:sp>
    </p:spTree>
    <p:extLst>
      <p:ext uri="{BB962C8B-B14F-4D97-AF65-F5344CB8AC3E}">
        <p14:creationId xmlns:p14="http://schemas.microsoft.com/office/powerpoint/2010/main" val="3577860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ABAF-3E35-48B9-8457-D46615CE26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E03C02-A3DD-4B2D-A54A-09C1571398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0273C2-42FE-4209-A289-38B498EF7A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F40A1D-8BCE-4A86-8359-98612CB86C84}"/>
              </a:ext>
            </a:extLst>
          </p:cNvPr>
          <p:cNvSpPr>
            <a:spLocks noGrp="1"/>
          </p:cNvSpPr>
          <p:nvPr>
            <p:ph type="dt" sz="half" idx="10"/>
          </p:nvPr>
        </p:nvSpPr>
        <p:spPr/>
        <p:txBody>
          <a:bodyPr/>
          <a:lstStyle/>
          <a:p>
            <a:fld id="{484C73C2-D734-4DD1-9986-56AF8AA52123}" type="datetimeFigureOut">
              <a:rPr lang="en-US" smtClean="0"/>
              <a:t>10/7/2023</a:t>
            </a:fld>
            <a:endParaRPr lang="en-US"/>
          </a:p>
        </p:txBody>
      </p:sp>
      <p:sp>
        <p:nvSpPr>
          <p:cNvPr id="6" name="Footer Placeholder 5">
            <a:extLst>
              <a:ext uri="{FF2B5EF4-FFF2-40B4-BE49-F238E27FC236}">
                <a16:creationId xmlns:a16="http://schemas.microsoft.com/office/drawing/2014/main" id="{7E12D865-2527-473C-904E-AD62F8C73C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5A8B7-C0EB-4624-A4AB-4A9544AECD29}"/>
              </a:ext>
            </a:extLst>
          </p:cNvPr>
          <p:cNvSpPr>
            <a:spLocks noGrp="1"/>
          </p:cNvSpPr>
          <p:nvPr>
            <p:ph type="sldNum" sz="quarter" idx="12"/>
          </p:nvPr>
        </p:nvSpPr>
        <p:spPr/>
        <p:txBody>
          <a:bodyPr/>
          <a:lstStyle/>
          <a:p>
            <a:fld id="{DD18A743-6C68-458E-8034-9EAABD16CBB2}" type="slidenum">
              <a:rPr lang="en-US" smtClean="0"/>
              <a:t>‹#›</a:t>
            </a:fld>
            <a:endParaRPr lang="en-US"/>
          </a:p>
        </p:txBody>
      </p:sp>
    </p:spTree>
    <p:extLst>
      <p:ext uri="{BB962C8B-B14F-4D97-AF65-F5344CB8AC3E}">
        <p14:creationId xmlns:p14="http://schemas.microsoft.com/office/powerpoint/2010/main" val="129617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B321-C298-4847-9698-052B53E26C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10B0A8-885C-432F-976F-9F9DF64B80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C18C99-3E6A-432E-A911-9B7ECB422A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A7DA45-1E9E-4E8A-9304-D7DB8E9F7C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82B2-B430-48EF-BC9A-A0C2C23D85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C9330D-6A43-45FE-AF6F-CB050B13310C}"/>
              </a:ext>
            </a:extLst>
          </p:cNvPr>
          <p:cNvSpPr>
            <a:spLocks noGrp="1"/>
          </p:cNvSpPr>
          <p:nvPr>
            <p:ph type="dt" sz="half" idx="10"/>
          </p:nvPr>
        </p:nvSpPr>
        <p:spPr/>
        <p:txBody>
          <a:bodyPr/>
          <a:lstStyle/>
          <a:p>
            <a:fld id="{484C73C2-D734-4DD1-9986-56AF8AA52123}" type="datetimeFigureOut">
              <a:rPr lang="en-US" smtClean="0"/>
              <a:t>10/7/2023</a:t>
            </a:fld>
            <a:endParaRPr lang="en-US"/>
          </a:p>
        </p:txBody>
      </p:sp>
      <p:sp>
        <p:nvSpPr>
          <p:cNvPr id="8" name="Footer Placeholder 7">
            <a:extLst>
              <a:ext uri="{FF2B5EF4-FFF2-40B4-BE49-F238E27FC236}">
                <a16:creationId xmlns:a16="http://schemas.microsoft.com/office/drawing/2014/main" id="{BF0E9A99-E299-48D3-BC4B-E835784F24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7FEF05-894E-4685-B55F-650986F1BD0B}"/>
              </a:ext>
            </a:extLst>
          </p:cNvPr>
          <p:cNvSpPr>
            <a:spLocks noGrp="1"/>
          </p:cNvSpPr>
          <p:nvPr>
            <p:ph type="sldNum" sz="quarter" idx="12"/>
          </p:nvPr>
        </p:nvSpPr>
        <p:spPr/>
        <p:txBody>
          <a:bodyPr/>
          <a:lstStyle/>
          <a:p>
            <a:fld id="{DD18A743-6C68-458E-8034-9EAABD16CBB2}" type="slidenum">
              <a:rPr lang="en-US" smtClean="0"/>
              <a:t>‹#›</a:t>
            </a:fld>
            <a:endParaRPr lang="en-US"/>
          </a:p>
        </p:txBody>
      </p:sp>
    </p:spTree>
    <p:extLst>
      <p:ext uri="{BB962C8B-B14F-4D97-AF65-F5344CB8AC3E}">
        <p14:creationId xmlns:p14="http://schemas.microsoft.com/office/powerpoint/2010/main" val="166911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6FDC4-1926-47CE-AA30-8AF469528E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359710-3E6A-482D-B788-2DE9C8AC5C43}"/>
              </a:ext>
            </a:extLst>
          </p:cNvPr>
          <p:cNvSpPr>
            <a:spLocks noGrp="1"/>
          </p:cNvSpPr>
          <p:nvPr>
            <p:ph type="dt" sz="half" idx="10"/>
          </p:nvPr>
        </p:nvSpPr>
        <p:spPr/>
        <p:txBody>
          <a:bodyPr/>
          <a:lstStyle/>
          <a:p>
            <a:fld id="{484C73C2-D734-4DD1-9986-56AF8AA52123}" type="datetimeFigureOut">
              <a:rPr lang="en-US" smtClean="0"/>
              <a:t>10/7/2023</a:t>
            </a:fld>
            <a:endParaRPr lang="en-US"/>
          </a:p>
        </p:txBody>
      </p:sp>
      <p:sp>
        <p:nvSpPr>
          <p:cNvPr id="4" name="Footer Placeholder 3">
            <a:extLst>
              <a:ext uri="{FF2B5EF4-FFF2-40B4-BE49-F238E27FC236}">
                <a16:creationId xmlns:a16="http://schemas.microsoft.com/office/drawing/2014/main" id="{52155281-F237-4DC2-B291-03B35837A3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299238-93C6-42E3-8AB6-E28A4BEA4075}"/>
              </a:ext>
            </a:extLst>
          </p:cNvPr>
          <p:cNvSpPr>
            <a:spLocks noGrp="1"/>
          </p:cNvSpPr>
          <p:nvPr>
            <p:ph type="sldNum" sz="quarter" idx="12"/>
          </p:nvPr>
        </p:nvSpPr>
        <p:spPr/>
        <p:txBody>
          <a:bodyPr/>
          <a:lstStyle/>
          <a:p>
            <a:fld id="{DD18A743-6C68-458E-8034-9EAABD16CBB2}" type="slidenum">
              <a:rPr lang="en-US" smtClean="0"/>
              <a:t>‹#›</a:t>
            </a:fld>
            <a:endParaRPr lang="en-US"/>
          </a:p>
        </p:txBody>
      </p:sp>
    </p:spTree>
    <p:extLst>
      <p:ext uri="{BB962C8B-B14F-4D97-AF65-F5344CB8AC3E}">
        <p14:creationId xmlns:p14="http://schemas.microsoft.com/office/powerpoint/2010/main" val="282596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C7D97-3E50-4FBF-A7A1-3B67A2BE5906}"/>
              </a:ext>
            </a:extLst>
          </p:cNvPr>
          <p:cNvSpPr>
            <a:spLocks noGrp="1"/>
          </p:cNvSpPr>
          <p:nvPr>
            <p:ph type="dt" sz="half" idx="10"/>
          </p:nvPr>
        </p:nvSpPr>
        <p:spPr/>
        <p:txBody>
          <a:bodyPr/>
          <a:lstStyle/>
          <a:p>
            <a:fld id="{484C73C2-D734-4DD1-9986-56AF8AA52123}" type="datetimeFigureOut">
              <a:rPr lang="en-US" smtClean="0"/>
              <a:t>10/7/2023</a:t>
            </a:fld>
            <a:endParaRPr lang="en-US"/>
          </a:p>
        </p:txBody>
      </p:sp>
      <p:sp>
        <p:nvSpPr>
          <p:cNvPr id="3" name="Footer Placeholder 2">
            <a:extLst>
              <a:ext uri="{FF2B5EF4-FFF2-40B4-BE49-F238E27FC236}">
                <a16:creationId xmlns:a16="http://schemas.microsoft.com/office/drawing/2014/main" id="{75A3E223-110F-4109-B6C7-43A3649A15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3DBFD4-105D-447E-822B-28E2B894D7BB}"/>
              </a:ext>
            </a:extLst>
          </p:cNvPr>
          <p:cNvSpPr>
            <a:spLocks noGrp="1"/>
          </p:cNvSpPr>
          <p:nvPr>
            <p:ph type="sldNum" sz="quarter" idx="12"/>
          </p:nvPr>
        </p:nvSpPr>
        <p:spPr/>
        <p:txBody>
          <a:bodyPr/>
          <a:lstStyle/>
          <a:p>
            <a:fld id="{DD18A743-6C68-458E-8034-9EAABD16CBB2}" type="slidenum">
              <a:rPr lang="en-US" smtClean="0"/>
              <a:t>‹#›</a:t>
            </a:fld>
            <a:endParaRPr lang="en-US"/>
          </a:p>
        </p:txBody>
      </p:sp>
    </p:spTree>
    <p:extLst>
      <p:ext uri="{BB962C8B-B14F-4D97-AF65-F5344CB8AC3E}">
        <p14:creationId xmlns:p14="http://schemas.microsoft.com/office/powerpoint/2010/main" val="2188036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554A-7363-4F4D-9643-8B1352C086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848F57-5C96-4D44-9F25-2F4293B72C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A6383-E74F-4B46-A107-4E491F27A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E97F65-6A2A-4475-B1EF-F2519EE2C932}"/>
              </a:ext>
            </a:extLst>
          </p:cNvPr>
          <p:cNvSpPr>
            <a:spLocks noGrp="1"/>
          </p:cNvSpPr>
          <p:nvPr>
            <p:ph type="dt" sz="half" idx="10"/>
          </p:nvPr>
        </p:nvSpPr>
        <p:spPr/>
        <p:txBody>
          <a:bodyPr/>
          <a:lstStyle/>
          <a:p>
            <a:fld id="{484C73C2-D734-4DD1-9986-56AF8AA52123}" type="datetimeFigureOut">
              <a:rPr lang="en-US" smtClean="0"/>
              <a:t>10/7/2023</a:t>
            </a:fld>
            <a:endParaRPr lang="en-US"/>
          </a:p>
        </p:txBody>
      </p:sp>
      <p:sp>
        <p:nvSpPr>
          <p:cNvPr id="6" name="Footer Placeholder 5">
            <a:extLst>
              <a:ext uri="{FF2B5EF4-FFF2-40B4-BE49-F238E27FC236}">
                <a16:creationId xmlns:a16="http://schemas.microsoft.com/office/drawing/2014/main" id="{7CE34764-CE78-4FD0-AE44-C705AAB1D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872115-30EE-47CC-9EDF-03DE1AEFF475}"/>
              </a:ext>
            </a:extLst>
          </p:cNvPr>
          <p:cNvSpPr>
            <a:spLocks noGrp="1"/>
          </p:cNvSpPr>
          <p:nvPr>
            <p:ph type="sldNum" sz="quarter" idx="12"/>
          </p:nvPr>
        </p:nvSpPr>
        <p:spPr/>
        <p:txBody>
          <a:bodyPr/>
          <a:lstStyle/>
          <a:p>
            <a:fld id="{DD18A743-6C68-458E-8034-9EAABD16CBB2}" type="slidenum">
              <a:rPr lang="en-US" smtClean="0"/>
              <a:t>‹#›</a:t>
            </a:fld>
            <a:endParaRPr lang="en-US"/>
          </a:p>
        </p:txBody>
      </p:sp>
    </p:spTree>
    <p:extLst>
      <p:ext uri="{BB962C8B-B14F-4D97-AF65-F5344CB8AC3E}">
        <p14:creationId xmlns:p14="http://schemas.microsoft.com/office/powerpoint/2010/main" val="40875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03CA-8E3C-413F-BC63-1E70D01614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C8B7E5-68A3-4B84-8DD9-F7A2544C9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DD9F73-A5A9-4EEF-A229-0065E7716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B8923F-793C-4D54-AEFE-8E8EFC79E8F7}"/>
              </a:ext>
            </a:extLst>
          </p:cNvPr>
          <p:cNvSpPr>
            <a:spLocks noGrp="1"/>
          </p:cNvSpPr>
          <p:nvPr>
            <p:ph type="dt" sz="half" idx="10"/>
          </p:nvPr>
        </p:nvSpPr>
        <p:spPr/>
        <p:txBody>
          <a:bodyPr/>
          <a:lstStyle/>
          <a:p>
            <a:fld id="{484C73C2-D734-4DD1-9986-56AF8AA52123}" type="datetimeFigureOut">
              <a:rPr lang="en-US" smtClean="0"/>
              <a:t>10/7/2023</a:t>
            </a:fld>
            <a:endParaRPr lang="en-US"/>
          </a:p>
        </p:txBody>
      </p:sp>
      <p:sp>
        <p:nvSpPr>
          <p:cNvPr id="6" name="Footer Placeholder 5">
            <a:extLst>
              <a:ext uri="{FF2B5EF4-FFF2-40B4-BE49-F238E27FC236}">
                <a16:creationId xmlns:a16="http://schemas.microsoft.com/office/drawing/2014/main" id="{6076A807-089E-40A5-B59D-24F3C61F2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15120-9AE9-415D-8E72-0BA01D32EA15}"/>
              </a:ext>
            </a:extLst>
          </p:cNvPr>
          <p:cNvSpPr>
            <a:spLocks noGrp="1"/>
          </p:cNvSpPr>
          <p:nvPr>
            <p:ph type="sldNum" sz="quarter" idx="12"/>
          </p:nvPr>
        </p:nvSpPr>
        <p:spPr/>
        <p:txBody>
          <a:bodyPr/>
          <a:lstStyle/>
          <a:p>
            <a:fld id="{DD18A743-6C68-458E-8034-9EAABD16CBB2}" type="slidenum">
              <a:rPr lang="en-US" smtClean="0"/>
              <a:t>‹#›</a:t>
            </a:fld>
            <a:endParaRPr lang="en-US"/>
          </a:p>
        </p:txBody>
      </p:sp>
    </p:spTree>
    <p:extLst>
      <p:ext uri="{BB962C8B-B14F-4D97-AF65-F5344CB8AC3E}">
        <p14:creationId xmlns:p14="http://schemas.microsoft.com/office/powerpoint/2010/main" val="1349081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D0D13F-E130-41E0-ABF6-584A08F658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88648F-F2AC-4406-902C-5734879424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ADFA9F-13ED-427F-ADBD-11231B9EC9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C73C2-D734-4DD1-9986-56AF8AA52123}" type="datetimeFigureOut">
              <a:rPr lang="en-US" smtClean="0"/>
              <a:t>10/7/2023</a:t>
            </a:fld>
            <a:endParaRPr lang="en-US"/>
          </a:p>
        </p:txBody>
      </p:sp>
      <p:sp>
        <p:nvSpPr>
          <p:cNvPr id="5" name="Footer Placeholder 4">
            <a:extLst>
              <a:ext uri="{FF2B5EF4-FFF2-40B4-BE49-F238E27FC236}">
                <a16:creationId xmlns:a16="http://schemas.microsoft.com/office/drawing/2014/main" id="{36783C27-E6F7-4CB2-B8A6-50AB0388D0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EAA901-9CA4-4358-B319-C58FEC93F8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8A743-6C68-458E-8034-9EAABD16CBB2}" type="slidenum">
              <a:rPr lang="en-US" smtClean="0"/>
              <a:t>‹#›</a:t>
            </a:fld>
            <a:endParaRPr lang="en-US"/>
          </a:p>
        </p:txBody>
      </p:sp>
    </p:spTree>
    <p:extLst>
      <p:ext uri="{BB962C8B-B14F-4D97-AF65-F5344CB8AC3E}">
        <p14:creationId xmlns:p14="http://schemas.microsoft.com/office/powerpoint/2010/main" val="2000886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hub.getdbt.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hub.getdbt.com/dbt-labs/dbt_utils/lates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lickhouse.com/docs/en/operations/system-tables/tables/" TargetMode="External"/><Relationship Id="rId2" Type="http://schemas.openxmlformats.org/officeDocument/2006/relationships/hyperlink" Target="https://clickhouse.com/docs/en/sql-reference/table-functions/vie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etdbt.com/quickstarts/snowflake" TargetMode="External"/><Relationship Id="rId2" Type="http://schemas.openxmlformats.org/officeDocument/2006/relationships/hyperlink" Target="https://cloud.getdbt.com/develop/189834/projects/277665" TargetMode="External"/><Relationship Id="rId1" Type="http://schemas.openxmlformats.org/officeDocument/2006/relationships/slideLayout" Target="../slideLayouts/slideLayout2.xml"/><Relationship Id="rId5" Type="http://schemas.openxmlformats.org/officeDocument/2006/relationships/hyperlink" Target="https://courses.getdbt.com/courses/" TargetMode="External"/><Relationship Id="rId4" Type="http://schemas.openxmlformats.org/officeDocument/2006/relationships/hyperlink" Target="https://courses.getdbt.com/courses/fundamental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715" imgH="5715" progId="TCLayout.ActiveDocument.1">
                  <p:embed/>
                </p:oleObj>
              </mc:Choice>
              <mc:Fallback>
                <p:oleObj name="think-cell Slide" r:id="rId3" imgW="5715" imgH="5715"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Picture Placeholder 3"/>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3704" r="3704"/>
          <a:stretch>
            <a:fillRect/>
          </a:stretch>
        </p:blipFill>
        <p:spPr/>
      </p:pic>
      <p:sp>
        <p:nvSpPr>
          <p:cNvPr id="3" name="Title 2"/>
          <p:cNvSpPr>
            <a:spLocks noGrp="1"/>
          </p:cNvSpPr>
          <p:nvPr>
            <p:ph type="title"/>
          </p:nvPr>
        </p:nvSpPr>
        <p:spPr>
          <a:xfrm>
            <a:off x="738235" y="2257063"/>
            <a:ext cx="5269025" cy="2430684"/>
          </a:xfrm>
        </p:spPr>
        <p:txBody>
          <a:bodyPr vert="horz">
            <a:noAutofit/>
          </a:bodyPr>
          <a:lstStyle/>
          <a:p>
            <a:br>
              <a:rPr lang="en-US" sz="4000" b="1" dirty="0">
                <a:solidFill>
                  <a:srgbClr val="7030A0"/>
                </a:solidFill>
                <a:latin typeface="+mn-lt"/>
                <a:ea typeface="+mn-ea"/>
                <a:cs typeface="+mn-cs"/>
                <a:sym typeface="Helvetica"/>
              </a:rPr>
            </a:br>
            <a:r>
              <a:rPr lang="en-US" sz="4000" b="1" dirty="0">
                <a:solidFill>
                  <a:srgbClr val="7030A0"/>
                </a:solidFill>
                <a:latin typeface="+mn-lt"/>
                <a:ea typeface="+mn-ea"/>
                <a:cs typeface="+mn-cs"/>
                <a:sym typeface="Helvetica"/>
              </a:rPr>
              <a:t>	</a:t>
            </a:r>
            <a:endParaRPr lang="en-US" sz="4000" b="1" dirty="0">
              <a:latin typeface="+mn-lt"/>
              <a:ea typeface="+mn-ea"/>
              <a:cs typeface="+mn-cs"/>
              <a:sym typeface="Helvetica"/>
            </a:endParaRPr>
          </a:p>
        </p:txBody>
      </p:sp>
      <p:pic>
        <p:nvPicPr>
          <p:cNvPr id="6" name="Picture 5" descr="Logo&#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236" y="599034"/>
            <a:ext cx="2445986" cy="877498"/>
          </a:xfrm>
          <a:prstGeom prst="rect">
            <a:avLst/>
          </a:prstGeom>
        </p:spPr>
      </p:pic>
      <p:sp>
        <p:nvSpPr>
          <p:cNvPr id="2" name="文本框 1">
            <a:extLst>
              <a:ext uri="{FF2B5EF4-FFF2-40B4-BE49-F238E27FC236}">
                <a16:creationId xmlns:a16="http://schemas.microsoft.com/office/drawing/2014/main" id="{F78A688F-9397-ACFC-73BA-46E6215A6958}"/>
              </a:ext>
            </a:extLst>
          </p:cNvPr>
          <p:cNvSpPr txBox="1"/>
          <p:nvPr/>
        </p:nvSpPr>
        <p:spPr>
          <a:xfrm>
            <a:off x="1915885" y="2688771"/>
            <a:ext cx="2253343" cy="369332"/>
          </a:xfrm>
          <a:prstGeom prst="rect">
            <a:avLst/>
          </a:prstGeom>
          <a:noFill/>
        </p:spPr>
        <p:txBody>
          <a:bodyPr wrap="square" rtlCol="0">
            <a:spAutoFit/>
          </a:bodyPr>
          <a:lstStyle/>
          <a:p>
            <a:r>
              <a:rPr kumimoji="1" lang="en-US" altLang="zh-CN" dirty="0"/>
              <a:t>DBT Introduce</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91C19-DC19-D051-AA2B-B06087D79291}"/>
              </a:ext>
            </a:extLst>
          </p:cNvPr>
          <p:cNvSpPr>
            <a:spLocks noGrp="1"/>
          </p:cNvSpPr>
          <p:nvPr>
            <p:ph type="title"/>
          </p:nvPr>
        </p:nvSpPr>
        <p:spPr/>
        <p:txBody>
          <a:bodyPr/>
          <a:lstStyle/>
          <a:p>
            <a:r>
              <a:rPr kumimoji="1" lang="en-US" altLang="zh-CN" dirty="0"/>
              <a:t>DBT-Sources</a:t>
            </a:r>
            <a:endParaRPr kumimoji="1" lang="zh-CN" altLang="en-US" dirty="0"/>
          </a:p>
        </p:txBody>
      </p:sp>
      <p:sp>
        <p:nvSpPr>
          <p:cNvPr id="3" name="内容占位符 2">
            <a:extLst>
              <a:ext uri="{FF2B5EF4-FFF2-40B4-BE49-F238E27FC236}">
                <a16:creationId xmlns:a16="http://schemas.microsoft.com/office/drawing/2014/main" id="{020541E6-7802-EFE0-BAF5-99743D6C1A0F}"/>
              </a:ext>
            </a:extLst>
          </p:cNvPr>
          <p:cNvSpPr>
            <a:spLocks noGrp="1"/>
          </p:cNvSpPr>
          <p:nvPr>
            <p:ph idx="1"/>
          </p:nvPr>
        </p:nvSpPr>
        <p:spPr/>
        <p:txBody>
          <a:bodyPr>
            <a:normAutofit lnSpcReduction="10000"/>
          </a:bodyPr>
          <a:lstStyle/>
          <a:p>
            <a:r>
              <a:rPr lang="en-US" altLang="zh-CN" b="0" i="0" dirty="0">
                <a:solidFill>
                  <a:srgbClr val="36394D"/>
                </a:solidFill>
                <a:effectLst/>
                <a:latin typeface="Source Sans Pro" panose="020B0503030403020204" pitchFamily="34" charset="0"/>
              </a:rPr>
              <a:t>Sources represent the raw data that is loaded into the data warehouse.</a:t>
            </a:r>
            <a:endParaRPr kumimoji="1" lang="en-US" altLang="zh-CN" dirty="0"/>
          </a:p>
          <a:p>
            <a:r>
              <a:rPr kumimoji="1" lang="en-US" altLang="zh-CN" dirty="0"/>
              <a:t>if location or naming of raw tables change you need to update across multiple files</a:t>
            </a:r>
          </a:p>
          <a:p>
            <a:r>
              <a:rPr kumimoji="1" lang="en-US" altLang="zh-CN" dirty="0"/>
              <a:t>Defined as </a:t>
            </a:r>
            <a:r>
              <a:rPr kumimoji="1" lang="en-US" altLang="zh-CN" dirty="0" err="1"/>
              <a:t>yml</a:t>
            </a:r>
            <a:r>
              <a:rPr kumimoji="1" lang="en-US" altLang="zh-CN" dirty="0"/>
              <a:t> file</a:t>
            </a:r>
          </a:p>
          <a:p>
            <a:r>
              <a:rPr kumimoji="1" lang="en-US" altLang="zh-CN" dirty="0"/>
              <a:t>Usage: source function:{{ source('stripe, 'payments’) }} </a:t>
            </a:r>
          </a:p>
          <a:p>
            <a:r>
              <a:rPr kumimoji="1" lang="en-US" altLang="zh-CN" dirty="0"/>
              <a:t>{{ source(‘</a:t>
            </a:r>
            <a:r>
              <a:rPr kumimoji="1" lang="en-US" altLang="zh-CN" dirty="0" err="1"/>
              <a:t>ods</a:t>
            </a:r>
            <a:r>
              <a:rPr kumimoji="1" lang="en-US" altLang="zh-CN" dirty="0"/>
              <a:t>’, ‘</a:t>
            </a:r>
            <a:r>
              <a:rPr kumimoji="1" lang="en-US" altLang="zh-CN" dirty="0" err="1"/>
              <a:t>fb_daily_inventory</a:t>
            </a:r>
            <a:r>
              <a:rPr kumimoji="1" lang="en-US" altLang="zh-CN" dirty="0"/>
              <a:t>’) }} compiles to </a:t>
            </a:r>
            <a:r>
              <a:rPr kumimoji="1" lang="en-US" altLang="zh-CN" dirty="0" err="1"/>
              <a:t>ods.fb_daily_inventory</a:t>
            </a:r>
            <a:endParaRPr kumimoji="1" lang="en-US" altLang="zh-CN" dirty="0"/>
          </a:p>
          <a:p>
            <a:pPr lvl="1"/>
            <a:r>
              <a:rPr kumimoji="1" lang="en-US" altLang="zh-CN" dirty="0"/>
              <a:t>1. make updates in one place</a:t>
            </a:r>
          </a:p>
          <a:p>
            <a:pPr lvl="1"/>
            <a:r>
              <a:rPr kumimoji="1" lang="en-US" altLang="zh-CN" dirty="0"/>
              <a:t>2. visualize raw tables in your lineage</a:t>
            </a:r>
          </a:p>
          <a:p>
            <a:endParaRPr kumimoji="1" lang="zh-CN" altLang="en-US" dirty="0"/>
          </a:p>
        </p:txBody>
      </p:sp>
    </p:spTree>
    <p:extLst>
      <p:ext uri="{BB962C8B-B14F-4D97-AF65-F5344CB8AC3E}">
        <p14:creationId xmlns:p14="http://schemas.microsoft.com/office/powerpoint/2010/main" val="2628784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6D54B8-4DA1-18D1-30AF-DB8450A8CF8D}"/>
              </a:ext>
            </a:extLst>
          </p:cNvPr>
          <p:cNvSpPr>
            <a:spLocks noGrp="1"/>
          </p:cNvSpPr>
          <p:nvPr>
            <p:ph type="title"/>
          </p:nvPr>
        </p:nvSpPr>
        <p:spPr/>
        <p:txBody>
          <a:bodyPr/>
          <a:lstStyle/>
          <a:p>
            <a:r>
              <a:rPr kumimoji="1" lang="en-US" altLang="zh-CN" dirty="0"/>
              <a:t>DBT-commands-run</a:t>
            </a:r>
            <a:endParaRPr kumimoji="1" lang="zh-CN" altLang="en-US" dirty="0"/>
          </a:p>
        </p:txBody>
      </p:sp>
      <p:sp>
        <p:nvSpPr>
          <p:cNvPr id="3" name="内容占位符 2">
            <a:extLst>
              <a:ext uri="{FF2B5EF4-FFF2-40B4-BE49-F238E27FC236}">
                <a16:creationId xmlns:a16="http://schemas.microsoft.com/office/drawing/2014/main" id="{38D7F88A-57B0-A24D-885E-A472B4AE9F13}"/>
              </a:ext>
            </a:extLst>
          </p:cNvPr>
          <p:cNvSpPr>
            <a:spLocks noGrp="1"/>
          </p:cNvSpPr>
          <p:nvPr>
            <p:ph idx="1"/>
          </p:nvPr>
        </p:nvSpPr>
        <p:spPr/>
        <p:txBody>
          <a:bodyPr/>
          <a:lstStyle/>
          <a:p>
            <a:r>
              <a:rPr kumimoji="1" lang="en-US" altLang="zh-CN" dirty="0" err="1"/>
              <a:t>dbt</a:t>
            </a:r>
            <a:r>
              <a:rPr kumimoji="1" lang="en-US" altLang="zh-CN" dirty="0"/>
              <a:t> run</a:t>
            </a:r>
          </a:p>
          <a:p>
            <a:r>
              <a:rPr kumimoji="1" lang="en-US" altLang="zh-CN" dirty="0" err="1"/>
              <a:t>dbt</a:t>
            </a:r>
            <a:r>
              <a:rPr kumimoji="1" lang="en-US" altLang="zh-CN" dirty="0"/>
              <a:t> --debug run</a:t>
            </a:r>
          </a:p>
          <a:p>
            <a:r>
              <a:rPr kumimoji="1" lang="en-US" altLang="zh-CN" dirty="0" err="1"/>
              <a:t>dbt</a:t>
            </a:r>
            <a:r>
              <a:rPr kumimoji="1" lang="en-US" altLang="zh-CN" dirty="0"/>
              <a:t> run –select </a:t>
            </a:r>
            <a:r>
              <a:rPr kumimoji="1" lang="en-US" altLang="zh-CN" dirty="0" err="1"/>
              <a:t>your_model</a:t>
            </a:r>
            <a:endParaRPr kumimoji="1" lang="en-US" altLang="zh-CN" dirty="0"/>
          </a:p>
          <a:p>
            <a:r>
              <a:rPr kumimoji="1" lang="en-US" altLang="zh-CN" dirty="0" err="1"/>
              <a:t>dbt</a:t>
            </a:r>
            <a:r>
              <a:rPr kumimoji="1" lang="en-US" altLang="zh-CN" dirty="0"/>
              <a:t> run –select +</a:t>
            </a:r>
            <a:r>
              <a:rPr kumimoji="1" lang="en-US" altLang="zh-CN" dirty="0" err="1"/>
              <a:t>your_model</a:t>
            </a:r>
            <a:endParaRPr kumimoji="1" lang="en-US" altLang="zh-CN" dirty="0"/>
          </a:p>
          <a:p>
            <a:r>
              <a:rPr kumimoji="1" lang="en-US" altLang="zh-CN" dirty="0" err="1"/>
              <a:t>dbt</a:t>
            </a:r>
            <a:r>
              <a:rPr kumimoji="1" lang="en-US" altLang="zh-CN" dirty="0"/>
              <a:t> run –select +</a:t>
            </a:r>
            <a:r>
              <a:rPr kumimoji="1" lang="en-US" altLang="zh-CN" dirty="0" err="1"/>
              <a:t>your_model</a:t>
            </a:r>
            <a:r>
              <a:rPr kumimoji="1" lang="en-US" altLang="zh-CN" dirty="0"/>
              <a:t>+</a:t>
            </a:r>
          </a:p>
          <a:p>
            <a:endParaRPr kumimoji="1" lang="en-US" altLang="zh-CN" dirty="0"/>
          </a:p>
        </p:txBody>
      </p:sp>
    </p:spTree>
    <p:extLst>
      <p:ext uri="{BB962C8B-B14F-4D97-AF65-F5344CB8AC3E}">
        <p14:creationId xmlns:p14="http://schemas.microsoft.com/office/powerpoint/2010/main" val="3439309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60EAF-DF42-9A0F-ECC7-449DAD1A5922}"/>
              </a:ext>
            </a:extLst>
          </p:cNvPr>
          <p:cNvSpPr>
            <a:spLocks noGrp="1"/>
          </p:cNvSpPr>
          <p:nvPr>
            <p:ph type="title"/>
          </p:nvPr>
        </p:nvSpPr>
        <p:spPr/>
        <p:txBody>
          <a:bodyPr/>
          <a:lstStyle/>
          <a:p>
            <a:r>
              <a:rPr kumimoji="1" lang="en-US" altLang="zh-CN" dirty="0"/>
              <a:t>Tests</a:t>
            </a:r>
            <a:r>
              <a:rPr kumimoji="1" lang="zh-CN" altLang="en-US" dirty="0"/>
              <a:t>（</a:t>
            </a:r>
            <a:r>
              <a:rPr kumimoji="1" lang="en-US" altLang="zh-CN" dirty="0"/>
              <a:t>not monitor)</a:t>
            </a:r>
            <a:endParaRPr kumimoji="1" lang="zh-CN" altLang="en-US" dirty="0"/>
          </a:p>
        </p:txBody>
      </p:sp>
      <p:sp>
        <p:nvSpPr>
          <p:cNvPr id="3" name="内容占位符 2">
            <a:extLst>
              <a:ext uri="{FF2B5EF4-FFF2-40B4-BE49-F238E27FC236}">
                <a16:creationId xmlns:a16="http://schemas.microsoft.com/office/drawing/2014/main" id="{A461EB1B-2561-3538-16C8-E2FBBD59B953}"/>
              </a:ext>
            </a:extLst>
          </p:cNvPr>
          <p:cNvSpPr>
            <a:spLocks noGrp="1"/>
          </p:cNvSpPr>
          <p:nvPr>
            <p:ph idx="1"/>
          </p:nvPr>
        </p:nvSpPr>
        <p:spPr/>
        <p:txBody>
          <a:bodyPr>
            <a:normAutofit fontScale="77500" lnSpcReduction="20000"/>
          </a:bodyPr>
          <a:lstStyle/>
          <a:p>
            <a:r>
              <a:rPr kumimoji="1" lang="en-US" altLang="zh-CN" dirty="0"/>
              <a:t>Testing</a:t>
            </a:r>
          </a:p>
          <a:p>
            <a:pPr lvl="1"/>
            <a:r>
              <a:rPr kumimoji="1" lang="en-US" altLang="zh-CN" dirty="0"/>
              <a:t>Testing is used in software engineering to make sure that the code does what we expect it to.</a:t>
            </a:r>
          </a:p>
          <a:p>
            <a:pPr lvl="1"/>
            <a:r>
              <a:rPr kumimoji="1" lang="en-US" altLang="zh-CN" dirty="0"/>
              <a:t>In Analytics Engineering, testing allows us to make sure that the SQL transformations we write produce a model that meets our assertions.</a:t>
            </a:r>
          </a:p>
          <a:p>
            <a:pPr lvl="1"/>
            <a:r>
              <a:rPr kumimoji="1" lang="en-US" altLang="zh-CN" dirty="0"/>
              <a:t>In </a:t>
            </a:r>
            <a:r>
              <a:rPr kumimoji="1" lang="en-US" altLang="zh-CN" dirty="0" err="1"/>
              <a:t>dbt</a:t>
            </a:r>
            <a:r>
              <a:rPr kumimoji="1" lang="en-US" altLang="zh-CN" dirty="0"/>
              <a:t>, tests are written as select statements. These select statements are run against your materialized models to ensure they meet your assertions.</a:t>
            </a:r>
          </a:p>
          <a:p>
            <a:r>
              <a:rPr kumimoji="1" lang="en-US" altLang="zh-CN" dirty="0"/>
              <a:t>In </a:t>
            </a:r>
            <a:r>
              <a:rPr kumimoji="1" lang="en-US" altLang="zh-CN" dirty="0" err="1"/>
              <a:t>dbt</a:t>
            </a:r>
            <a:r>
              <a:rPr kumimoji="1" lang="en-US" altLang="zh-CN" dirty="0"/>
              <a:t>, there are two types of tests - </a:t>
            </a:r>
            <a:r>
              <a:rPr kumimoji="1" lang="en-US" altLang="zh-CN" dirty="0">
                <a:solidFill>
                  <a:srgbClr val="FF0000"/>
                </a:solidFill>
              </a:rPr>
              <a:t>generic tests and singular tests</a:t>
            </a:r>
            <a:r>
              <a:rPr kumimoji="1" lang="en-US" altLang="zh-CN" dirty="0"/>
              <a:t>:</a:t>
            </a:r>
          </a:p>
          <a:p>
            <a:pPr lvl="1"/>
            <a:r>
              <a:rPr kumimoji="1" lang="en-US" altLang="zh-CN" dirty="0"/>
              <a:t>Generic tests are written in YAML and return the number of records that </a:t>
            </a:r>
            <a:r>
              <a:rPr kumimoji="1" lang="en-US" altLang="zh-CN" dirty="0">
                <a:solidFill>
                  <a:srgbClr val="FF0000"/>
                </a:solidFill>
              </a:rPr>
              <a:t>do not </a:t>
            </a:r>
            <a:r>
              <a:rPr kumimoji="1" lang="en-US" altLang="zh-CN" dirty="0"/>
              <a:t>meet your assertions. These are run on specific columns in a model.</a:t>
            </a:r>
          </a:p>
          <a:p>
            <a:pPr lvl="1"/>
            <a:r>
              <a:rPr kumimoji="1" lang="en-US" altLang="zh-CN" dirty="0"/>
              <a:t>Singular tests are specific queries that you run against your models. These are run on the entire model.</a:t>
            </a:r>
          </a:p>
          <a:p>
            <a:r>
              <a:rPr kumimoji="1" lang="en-US" altLang="zh-CN" dirty="0" err="1"/>
              <a:t>dbt</a:t>
            </a:r>
            <a:r>
              <a:rPr kumimoji="1" lang="en-US" altLang="zh-CN" dirty="0"/>
              <a:t> ships with four built in tests: unique, not null, accepted values, relationships.</a:t>
            </a:r>
          </a:p>
          <a:p>
            <a:pPr lvl="1"/>
            <a:r>
              <a:rPr kumimoji="1" lang="en-US" altLang="zh-CN" dirty="0"/>
              <a:t>Unique tests to see if every value in a column is unique</a:t>
            </a:r>
          </a:p>
          <a:p>
            <a:pPr lvl="1"/>
            <a:r>
              <a:rPr kumimoji="1" lang="en-US" altLang="zh-CN" dirty="0" err="1"/>
              <a:t>Not_null</a:t>
            </a:r>
            <a:r>
              <a:rPr kumimoji="1" lang="en-US" altLang="zh-CN" dirty="0"/>
              <a:t> tests to see if every value in a column is not null</a:t>
            </a:r>
          </a:p>
          <a:p>
            <a:pPr lvl="1"/>
            <a:r>
              <a:rPr kumimoji="1" lang="en-US" altLang="zh-CN" dirty="0" err="1"/>
              <a:t>Accepted_values</a:t>
            </a:r>
            <a:r>
              <a:rPr kumimoji="1" lang="en-US" altLang="zh-CN" dirty="0"/>
              <a:t> tests to make sure every value in a column is equal to a value in a provided list</a:t>
            </a:r>
          </a:p>
          <a:p>
            <a:pPr lvl="1"/>
            <a:r>
              <a:rPr kumimoji="1" lang="en-US" altLang="zh-CN" dirty="0"/>
              <a:t>Relationships tests to ensure that every value in a column exists in a column in another model</a:t>
            </a:r>
            <a:endParaRPr kumimoji="1" lang="zh-CN" altLang="en-US" dirty="0"/>
          </a:p>
        </p:txBody>
      </p:sp>
    </p:spTree>
    <p:extLst>
      <p:ext uri="{BB962C8B-B14F-4D97-AF65-F5344CB8AC3E}">
        <p14:creationId xmlns:p14="http://schemas.microsoft.com/office/powerpoint/2010/main" val="128574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AFFCB9-BA32-8389-CD3E-66C54313EF36}"/>
              </a:ext>
            </a:extLst>
          </p:cNvPr>
          <p:cNvSpPr>
            <a:spLocks noGrp="1"/>
          </p:cNvSpPr>
          <p:nvPr>
            <p:ph type="title"/>
          </p:nvPr>
        </p:nvSpPr>
        <p:spPr/>
        <p:txBody>
          <a:bodyPr/>
          <a:lstStyle/>
          <a:p>
            <a:r>
              <a:rPr kumimoji="1" lang="en-US" altLang="zh-CN" dirty="0"/>
              <a:t>Tests-example</a:t>
            </a:r>
            <a:endParaRPr kumimoji="1" lang="zh-CN" altLang="en-US" dirty="0"/>
          </a:p>
        </p:txBody>
      </p:sp>
      <p:pic>
        <p:nvPicPr>
          <p:cNvPr id="4" name="内容占位符 3">
            <a:extLst>
              <a:ext uri="{FF2B5EF4-FFF2-40B4-BE49-F238E27FC236}">
                <a16:creationId xmlns:a16="http://schemas.microsoft.com/office/drawing/2014/main" id="{97139A4A-771B-C015-E878-2FFBF065992C}"/>
              </a:ext>
            </a:extLst>
          </p:cNvPr>
          <p:cNvPicPr>
            <a:picLocks noGrp="1" noChangeAspect="1"/>
          </p:cNvPicPr>
          <p:nvPr>
            <p:ph idx="1"/>
          </p:nvPr>
        </p:nvPicPr>
        <p:blipFill>
          <a:blip r:embed="rId2"/>
          <a:stretch>
            <a:fillRect/>
          </a:stretch>
        </p:blipFill>
        <p:spPr>
          <a:xfrm>
            <a:off x="555336" y="1879240"/>
            <a:ext cx="6731000" cy="3606800"/>
          </a:xfrm>
          <a:prstGeom prst="rect">
            <a:avLst/>
          </a:prstGeom>
        </p:spPr>
      </p:pic>
    </p:spTree>
    <p:extLst>
      <p:ext uri="{BB962C8B-B14F-4D97-AF65-F5344CB8AC3E}">
        <p14:creationId xmlns:p14="http://schemas.microsoft.com/office/powerpoint/2010/main" val="1749723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E4954-FEEA-3A80-F40E-3273352577FE}"/>
              </a:ext>
            </a:extLst>
          </p:cNvPr>
          <p:cNvSpPr>
            <a:spLocks noGrp="1"/>
          </p:cNvSpPr>
          <p:nvPr>
            <p:ph type="title"/>
          </p:nvPr>
        </p:nvSpPr>
        <p:spPr/>
        <p:txBody>
          <a:bodyPr/>
          <a:lstStyle/>
          <a:p>
            <a:r>
              <a:rPr kumimoji="1" lang="en-US" altLang="zh-CN" dirty="0"/>
              <a:t>Tests-hub-</a:t>
            </a:r>
            <a:r>
              <a:rPr kumimoji="1" lang="zh-CN" altLang="en-US" dirty="0"/>
              <a:t>生态</a:t>
            </a:r>
          </a:p>
        </p:txBody>
      </p:sp>
      <p:sp>
        <p:nvSpPr>
          <p:cNvPr id="3" name="内容占位符 2">
            <a:extLst>
              <a:ext uri="{FF2B5EF4-FFF2-40B4-BE49-F238E27FC236}">
                <a16:creationId xmlns:a16="http://schemas.microsoft.com/office/drawing/2014/main" id="{7BB79E3B-62AF-C9CC-75D5-962B2E38BC85}"/>
              </a:ext>
            </a:extLst>
          </p:cNvPr>
          <p:cNvSpPr>
            <a:spLocks noGrp="1"/>
          </p:cNvSpPr>
          <p:nvPr>
            <p:ph idx="1"/>
          </p:nvPr>
        </p:nvSpPr>
        <p:spPr/>
        <p:txBody>
          <a:bodyPr/>
          <a:lstStyle/>
          <a:p>
            <a:r>
              <a:rPr kumimoji="1" lang="en-US" altLang="zh-CN" dirty="0">
                <a:hlinkClick r:id="rId3"/>
              </a:rPr>
              <a:t>https://hub.getdbt.com/</a:t>
            </a:r>
            <a:endParaRPr kumimoji="1" lang="en-US" altLang="zh-CN" dirty="0"/>
          </a:p>
          <a:p>
            <a:r>
              <a:rPr kumimoji="1" lang="en-US" altLang="zh-CN" dirty="0">
                <a:hlinkClick r:id="rId4"/>
              </a:rPr>
              <a:t>https://hub.getdbt.com/dbt-labs/dbt_utils/latest/</a:t>
            </a:r>
            <a:endParaRPr kumimoji="1" lang="en-US" altLang="zh-CN" dirty="0"/>
          </a:p>
          <a:p>
            <a:r>
              <a:rPr kumimoji="1" lang="en-US" altLang="zh-CN" dirty="0" err="1"/>
              <a:t>dbt</a:t>
            </a:r>
            <a:r>
              <a:rPr kumimoji="1" lang="en-US" altLang="zh-CN" dirty="0"/>
              <a:t> deps</a:t>
            </a:r>
          </a:p>
          <a:p>
            <a:endParaRPr kumimoji="1" lang="en-US" altLang="zh-CN" dirty="0"/>
          </a:p>
        </p:txBody>
      </p:sp>
      <p:pic>
        <p:nvPicPr>
          <p:cNvPr id="4" name="图片 3">
            <a:extLst>
              <a:ext uri="{FF2B5EF4-FFF2-40B4-BE49-F238E27FC236}">
                <a16:creationId xmlns:a16="http://schemas.microsoft.com/office/drawing/2014/main" id="{6C772A4E-3163-93CC-DD0D-868393F79B98}"/>
              </a:ext>
            </a:extLst>
          </p:cNvPr>
          <p:cNvPicPr>
            <a:picLocks noChangeAspect="1"/>
          </p:cNvPicPr>
          <p:nvPr/>
        </p:nvPicPr>
        <p:blipFill>
          <a:blip r:embed="rId5"/>
          <a:stretch>
            <a:fillRect/>
          </a:stretch>
        </p:blipFill>
        <p:spPr>
          <a:xfrm>
            <a:off x="976993" y="3787775"/>
            <a:ext cx="7124700" cy="2705100"/>
          </a:xfrm>
          <a:prstGeom prst="rect">
            <a:avLst/>
          </a:prstGeom>
        </p:spPr>
      </p:pic>
    </p:spTree>
    <p:extLst>
      <p:ext uri="{BB962C8B-B14F-4D97-AF65-F5344CB8AC3E}">
        <p14:creationId xmlns:p14="http://schemas.microsoft.com/office/powerpoint/2010/main" val="4151720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BBBF9-9EC0-5235-3F79-9E0275F22604}"/>
              </a:ext>
            </a:extLst>
          </p:cNvPr>
          <p:cNvSpPr>
            <a:spLocks noGrp="1"/>
          </p:cNvSpPr>
          <p:nvPr>
            <p:ph type="title"/>
          </p:nvPr>
        </p:nvSpPr>
        <p:spPr/>
        <p:txBody>
          <a:bodyPr/>
          <a:lstStyle/>
          <a:p>
            <a:r>
              <a:rPr kumimoji="1" lang="en-US" altLang="zh-CN" dirty="0"/>
              <a:t>Document(1/3)</a:t>
            </a:r>
            <a:endParaRPr kumimoji="1" lang="zh-CN" altLang="en-US" dirty="0"/>
          </a:p>
        </p:txBody>
      </p:sp>
      <p:sp>
        <p:nvSpPr>
          <p:cNvPr id="3" name="内容占位符 2">
            <a:extLst>
              <a:ext uri="{FF2B5EF4-FFF2-40B4-BE49-F238E27FC236}">
                <a16:creationId xmlns:a16="http://schemas.microsoft.com/office/drawing/2014/main" id="{526C250E-5F3D-3991-EB0E-6965C1BECC55}"/>
              </a:ext>
            </a:extLst>
          </p:cNvPr>
          <p:cNvSpPr>
            <a:spLocks noGrp="1"/>
          </p:cNvSpPr>
          <p:nvPr>
            <p:ph idx="1"/>
          </p:nvPr>
        </p:nvSpPr>
        <p:spPr/>
        <p:txBody>
          <a:bodyPr>
            <a:normAutofit/>
          </a:bodyPr>
          <a:lstStyle/>
          <a:p>
            <a:r>
              <a:rPr kumimoji="1" lang="zh-CN" altLang="en-US" sz="1200" dirty="0"/>
              <a:t>做完再写（没有了）！</a:t>
            </a:r>
            <a:endParaRPr kumimoji="1" lang="en-US" altLang="zh-CN" sz="1200" dirty="0"/>
          </a:p>
          <a:p>
            <a:r>
              <a:rPr kumimoji="1" lang="zh-CN" altLang="en-US" sz="1200" dirty="0"/>
              <a:t>修改忘记写（更新不及时），一句话，是分离的。往往运动式清理</a:t>
            </a:r>
            <a:endParaRPr kumimoji="1" lang="en-US" altLang="zh-CN" sz="1200" dirty="0"/>
          </a:p>
          <a:p>
            <a:endParaRPr kumimoji="1" lang="en-US" altLang="zh-CN" sz="1600" dirty="0"/>
          </a:p>
          <a:p>
            <a:pPr algn="l">
              <a:buFont typeface="Arial" panose="020B0604020202020204" pitchFamily="34" charset="0"/>
              <a:buChar char="•"/>
            </a:pPr>
            <a:r>
              <a:rPr lang="en-US" altLang="zh-CN" sz="2000" b="0" i="0" dirty="0">
                <a:solidFill>
                  <a:srgbClr val="36394D"/>
                </a:solidFill>
                <a:effectLst/>
                <a:latin typeface="Source Sans Pro" panose="020B0503030403020204" pitchFamily="34" charset="0"/>
              </a:rPr>
              <a:t>Documentation is essential for an analytics team to work effectively and efficiently. Strong documentation </a:t>
            </a:r>
            <a:r>
              <a:rPr lang="en-US" altLang="zh-CN" sz="2000" b="0" i="0" dirty="0">
                <a:solidFill>
                  <a:srgbClr val="FF0000"/>
                </a:solidFill>
                <a:effectLst/>
                <a:latin typeface="Source Sans Pro" panose="020B0503030403020204" pitchFamily="34" charset="0"/>
              </a:rPr>
              <a:t>empowers</a:t>
            </a:r>
            <a:r>
              <a:rPr lang="en-US" altLang="zh-CN" sz="2000" b="0" i="0" dirty="0">
                <a:solidFill>
                  <a:srgbClr val="36394D"/>
                </a:solidFill>
                <a:effectLst/>
                <a:latin typeface="Source Sans Pro" panose="020B0503030403020204" pitchFamily="34" charset="0"/>
              </a:rPr>
              <a:t> users to self-service questions about data and enables new team members to on-board quickly.</a:t>
            </a:r>
          </a:p>
          <a:p>
            <a:pPr algn="l">
              <a:buFont typeface="Arial" panose="020B0604020202020204" pitchFamily="34" charset="0"/>
              <a:buChar char="•"/>
            </a:pPr>
            <a:r>
              <a:rPr lang="en-US" altLang="zh-CN" sz="2000" b="0" i="0" dirty="0">
                <a:solidFill>
                  <a:srgbClr val="36394D"/>
                </a:solidFill>
                <a:effectLst/>
                <a:latin typeface="Source Sans Pro" panose="020B0503030403020204" pitchFamily="34" charset="0"/>
              </a:rPr>
              <a:t>Documentation often </a:t>
            </a:r>
            <a:r>
              <a:rPr lang="en-US" altLang="zh-CN" sz="2000" b="0" i="0" dirty="0">
                <a:solidFill>
                  <a:srgbClr val="FF0000"/>
                </a:solidFill>
                <a:effectLst/>
                <a:latin typeface="Source Sans Pro" panose="020B0503030403020204" pitchFamily="34" charset="0"/>
              </a:rPr>
              <a:t>lags behind </a:t>
            </a:r>
            <a:r>
              <a:rPr lang="en-US" altLang="zh-CN" sz="2000" b="0" i="0" dirty="0">
                <a:solidFill>
                  <a:srgbClr val="36394D"/>
                </a:solidFill>
                <a:effectLst/>
                <a:latin typeface="Source Sans Pro" panose="020B0503030403020204" pitchFamily="34" charset="0"/>
              </a:rPr>
              <a:t>the code it is meant to describe. This can happen because documentation is a </a:t>
            </a:r>
            <a:r>
              <a:rPr lang="en-US" altLang="zh-CN" sz="2000" b="0" i="0" dirty="0">
                <a:solidFill>
                  <a:srgbClr val="FF0000"/>
                </a:solidFill>
                <a:effectLst/>
                <a:latin typeface="Source Sans Pro" panose="020B0503030403020204" pitchFamily="34" charset="0"/>
              </a:rPr>
              <a:t>separate</a:t>
            </a:r>
            <a:r>
              <a:rPr lang="en-US" altLang="zh-CN" sz="2000" b="0" i="0" dirty="0">
                <a:solidFill>
                  <a:srgbClr val="36394D"/>
                </a:solidFill>
                <a:effectLst/>
                <a:latin typeface="Source Sans Pro" panose="020B0503030403020204" pitchFamily="34" charset="0"/>
              </a:rPr>
              <a:t> process from the coding itself that lives in another tool.</a:t>
            </a:r>
          </a:p>
          <a:p>
            <a:pPr algn="l">
              <a:buFont typeface="Arial" panose="020B0604020202020204" pitchFamily="34" charset="0"/>
              <a:buChar char="•"/>
            </a:pPr>
            <a:r>
              <a:rPr lang="en-US" altLang="zh-CN" sz="2000" b="0" i="0" dirty="0">
                <a:solidFill>
                  <a:srgbClr val="36394D"/>
                </a:solidFill>
                <a:effectLst/>
                <a:latin typeface="Source Sans Pro" panose="020B0503030403020204" pitchFamily="34" charset="0"/>
              </a:rPr>
              <a:t>Therefore, documentation should be as </a:t>
            </a:r>
            <a:r>
              <a:rPr lang="en-US" altLang="zh-CN" sz="2000" b="0" i="0" dirty="0">
                <a:solidFill>
                  <a:srgbClr val="FF0000"/>
                </a:solidFill>
                <a:effectLst/>
                <a:latin typeface="Source Sans Pro" panose="020B0503030403020204" pitchFamily="34" charset="0"/>
              </a:rPr>
              <a:t>automated</a:t>
            </a:r>
            <a:r>
              <a:rPr lang="en-US" altLang="zh-CN" sz="2000" b="0" i="0" dirty="0">
                <a:solidFill>
                  <a:srgbClr val="36394D"/>
                </a:solidFill>
                <a:effectLst/>
                <a:latin typeface="Source Sans Pro" panose="020B0503030403020204" pitchFamily="34" charset="0"/>
              </a:rPr>
              <a:t> as possible and happen as close as possible to the coding.</a:t>
            </a:r>
          </a:p>
          <a:p>
            <a:pPr algn="l">
              <a:buFont typeface="Arial" panose="020B0604020202020204" pitchFamily="34" charset="0"/>
              <a:buChar char="•"/>
            </a:pPr>
            <a:r>
              <a:rPr lang="en-US" altLang="zh-CN" sz="2000" b="0" i="0" dirty="0">
                <a:solidFill>
                  <a:srgbClr val="36394D"/>
                </a:solidFill>
                <a:effectLst/>
                <a:latin typeface="Source Sans Pro" panose="020B0503030403020204" pitchFamily="34" charset="0"/>
              </a:rPr>
              <a:t>In </a:t>
            </a:r>
            <a:r>
              <a:rPr lang="en-US" altLang="zh-CN" sz="2000" b="0" i="0" dirty="0" err="1">
                <a:solidFill>
                  <a:srgbClr val="36394D"/>
                </a:solidFill>
                <a:effectLst/>
                <a:latin typeface="Source Sans Pro" panose="020B0503030403020204" pitchFamily="34" charset="0"/>
              </a:rPr>
              <a:t>dbt</a:t>
            </a:r>
            <a:r>
              <a:rPr lang="en-US" altLang="zh-CN" sz="2000" b="0" i="0" dirty="0">
                <a:solidFill>
                  <a:srgbClr val="36394D"/>
                </a:solidFill>
                <a:effectLst/>
                <a:latin typeface="Source Sans Pro" panose="020B0503030403020204" pitchFamily="34" charset="0"/>
              </a:rPr>
              <a:t>, models are built in SQL files. These models are documented in YML files that live in the same folder as the models.</a:t>
            </a:r>
          </a:p>
          <a:p>
            <a:endParaRPr kumimoji="1" lang="zh-CN" altLang="en-US" sz="1600" dirty="0"/>
          </a:p>
        </p:txBody>
      </p:sp>
    </p:spTree>
    <p:extLst>
      <p:ext uri="{BB962C8B-B14F-4D97-AF65-F5344CB8AC3E}">
        <p14:creationId xmlns:p14="http://schemas.microsoft.com/office/powerpoint/2010/main" val="2077785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8A396-D01C-BC5A-C314-EC917529029A}"/>
              </a:ext>
            </a:extLst>
          </p:cNvPr>
          <p:cNvSpPr>
            <a:spLocks noGrp="1"/>
          </p:cNvSpPr>
          <p:nvPr>
            <p:ph type="title"/>
          </p:nvPr>
        </p:nvSpPr>
        <p:spPr/>
        <p:txBody>
          <a:bodyPr/>
          <a:lstStyle/>
          <a:p>
            <a:r>
              <a:rPr kumimoji="1" lang="en-US" altLang="zh-CN" dirty="0"/>
              <a:t>Document(2/3)</a:t>
            </a:r>
            <a:endParaRPr kumimoji="1" lang="zh-CN" altLang="en-US" dirty="0"/>
          </a:p>
        </p:txBody>
      </p:sp>
      <p:sp>
        <p:nvSpPr>
          <p:cNvPr id="3" name="内容占位符 2">
            <a:extLst>
              <a:ext uri="{FF2B5EF4-FFF2-40B4-BE49-F238E27FC236}">
                <a16:creationId xmlns:a16="http://schemas.microsoft.com/office/drawing/2014/main" id="{FB0421EE-FAE4-3FFC-5B8C-533B93BFB948}"/>
              </a:ext>
            </a:extLst>
          </p:cNvPr>
          <p:cNvSpPr>
            <a:spLocks noGrp="1"/>
          </p:cNvSpPr>
          <p:nvPr>
            <p:ph idx="1"/>
          </p:nvPr>
        </p:nvSpPr>
        <p:spPr/>
        <p:txBody>
          <a:bodyPr/>
          <a:lstStyle/>
          <a:p>
            <a:pPr algn="l">
              <a:buFont typeface="Arial" panose="020B0604020202020204" pitchFamily="34" charset="0"/>
              <a:buChar char="•"/>
            </a:pPr>
            <a:r>
              <a:rPr lang="en-US" altLang="zh-CN" b="0" i="0" dirty="0">
                <a:solidFill>
                  <a:srgbClr val="36394D"/>
                </a:solidFill>
                <a:effectLst/>
                <a:latin typeface="Source Sans Pro" panose="020B0503030403020204" pitchFamily="34" charset="0"/>
              </a:rPr>
              <a:t>In the command line section, an updated version of documentation can be generated through the command </a:t>
            </a:r>
            <a:r>
              <a:rPr lang="en-US" altLang="zh-CN" b="0" i="0" dirty="0" err="1">
                <a:solidFill>
                  <a:srgbClr val="FF0000"/>
                </a:solidFill>
                <a:effectLst/>
                <a:latin typeface="Source Sans Pro" panose="020B0503030403020204" pitchFamily="34" charset="0"/>
              </a:rPr>
              <a:t>dbt</a:t>
            </a:r>
            <a:r>
              <a:rPr lang="en-US" altLang="zh-CN" b="0" i="0" dirty="0">
                <a:solidFill>
                  <a:srgbClr val="FF0000"/>
                </a:solidFill>
                <a:effectLst/>
                <a:latin typeface="Source Sans Pro" panose="020B0503030403020204" pitchFamily="34" charset="0"/>
              </a:rPr>
              <a:t> docs generate</a:t>
            </a:r>
            <a:r>
              <a:rPr lang="en-US" altLang="zh-CN" b="0" i="0" dirty="0">
                <a:solidFill>
                  <a:srgbClr val="36394D"/>
                </a:solidFill>
                <a:effectLst/>
                <a:latin typeface="Source Sans Pro" panose="020B0503030403020204" pitchFamily="34" charset="0"/>
              </a:rPr>
              <a:t>. The generated documentation includes the following:</a:t>
            </a:r>
          </a:p>
          <a:p>
            <a:pPr marL="742950" lvl="1" indent="-285750" algn="l">
              <a:buFont typeface="Arial" panose="020B0604020202020204" pitchFamily="34" charset="0"/>
              <a:buChar char="•"/>
            </a:pPr>
            <a:r>
              <a:rPr lang="en-US" altLang="zh-CN" b="0" i="0" dirty="0">
                <a:solidFill>
                  <a:srgbClr val="36394D"/>
                </a:solidFill>
                <a:effectLst/>
                <a:latin typeface="Source Sans Pro" panose="020B0503030403020204" pitchFamily="34" charset="0"/>
              </a:rPr>
              <a:t>Lineage Graph</a:t>
            </a:r>
          </a:p>
          <a:p>
            <a:pPr marL="742950" lvl="1" indent="-285750" algn="l">
              <a:buFont typeface="Arial" panose="020B0604020202020204" pitchFamily="34" charset="0"/>
              <a:buChar char="•"/>
            </a:pPr>
            <a:r>
              <a:rPr lang="en-US" altLang="zh-CN" b="0" i="0" dirty="0">
                <a:solidFill>
                  <a:srgbClr val="36394D"/>
                </a:solidFill>
                <a:effectLst/>
                <a:latin typeface="Source Sans Pro" panose="020B0503030403020204" pitchFamily="34" charset="0"/>
              </a:rPr>
              <a:t>Model, source, and column descriptions</a:t>
            </a:r>
          </a:p>
          <a:p>
            <a:pPr marL="742950" lvl="1" indent="-285750" algn="l">
              <a:buFont typeface="Arial" panose="020B0604020202020204" pitchFamily="34" charset="0"/>
              <a:buChar char="•"/>
            </a:pPr>
            <a:r>
              <a:rPr lang="en-US" altLang="zh-CN" b="0" i="0" dirty="0">
                <a:solidFill>
                  <a:srgbClr val="36394D"/>
                </a:solidFill>
                <a:effectLst/>
                <a:latin typeface="Source Sans Pro" panose="020B0503030403020204" pitchFamily="34" charset="0"/>
              </a:rPr>
              <a:t>Generic tests added to a column</a:t>
            </a:r>
          </a:p>
          <a:p>
            <a:pPr marL="742950" lvl="1" indent="-285750" algn="l">
              <a:buFont typeface="Arial" panose="020B0604020202020204" pitchFamily="34" charset="0"/>
              <a:buChar char="•"/>
            </a:pPr>
            <a:r>
              <a:rPr lang="en-US" altLang="zh-CN" b="0" i="0" dirty="0">
                <a:solidFill>
                  <a:srgbClr val="36394D"/>
                </a:solidFill>
                <a:effectLst/>
                <a:latin typeface="Source Sans Pro" panose="020B0503030403020204" pitchFamily="34" charset="0"/>
              </a:rPr>
              <a:t>The underlying SQL code for each model</a:t>
            </a:r>
          </a:p>
          <a:p>
            <a:pPr marL="742950" lvl="1" indent="-285750" algn="l">
              <a:buFont typeface="Arial" panose="020B0604020202020204" pitchFamily="34" charset="0"/>
              <a:buChar char="•"/>
            </a:pPr>
            <a:r>
              <a:rPr lang="en-US" altLang="zh-CN" b="0" i="0" dirty="0">
                <a:solidFill>
                  <a:srgbClr val="36394D"/>
                </a:solidFill>
                <a:effectLst/>
                <a:latin typeface="Source Sans Pro" panose="020B0503030403020204" pitchFamily="34" charset="0"/>
              </a:rPr>
              <a:t>and more...</a:t>
            </a:r>
          </a:p>
          <a:p>
            <a:endParaRPr kumimoji="1" lang="zh-CN" altLang="en-US" dirty="0"/>
          </a:p>
        </p:txBody>
      </p:sp>
    </p:spTree>
    <p:extLst>
      <p:ext uri="{BB962C8B-B14F-4D97-AF65-F5344CB8AC3E}">
        <p14:creationId xmlns:p14="http://schemas.microsoft.com/office/powerpoint/2010/main" val="832543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8A9DF6F-03A3-5AD8-9C8F-9E427C68126D}"/>
              </a:ext>
            </a:extLst>
          </p:cNvPr>
          <p:cNvSpPr>
            <a:spLocks noGrp="1"/>
          </p:cNvSpPr>
          <p:nvPr>
            <p:ph type="title"/>
          </p:nvPr>
        </p:nvSpPr>
        <p:spPr>
          <a:xfrm>
            <a:off x="589560" y="856180"/>
            <a:ext cx="5279408" cy="1128068"/>
          </a:xfrm>
        </p:spPr>
        <p:txBody>
          <a:bodyPr anchor="ctr">
            <a:normAutofit/>
          </a:bodyPr>
          <a:lstStyle/>
          <a:p>
            <a:r>
              <a:rPr kumimoji="1" lang="en-US" altLang="zh-CN" sz="4000" dirty="0"/>
              <a:t>Document(3/3)</a:t>
            </a:r>
            <a:endParaRPr kumimoji="1" lang="zh-CN" altLang="en-US" sz="4000" dirty="0"/>
          </a:p>
        </p:txBody>
      </p:sp>
      <p:grpSp>
        <p:nvGrpSpPr>
          <p:cNvPr id="22" name="Group 2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128EB686-82C1-BAE5-E378-E85AEB3F45F6}"/>
              </a:ext>
            </a:extLst>
          </p:cNvPr>
          <p:cNvSpPr>
            <a:spLocks noGrp="1"/>
          </p:cNvSpPr>
          <p:nvPr>
            <p:ph idx="1"/>
          </p:nvPr>
        </p:nvSpPr>
        <p:spPr>
          <a:xfrm>
            <a:off x="590719" y="2330505"/>
            <a:ext cx="5278066" cy="3979585"/>
          </a:xfrm>
        </p:spPr>
        <p:txBody>
          <a:bodyPr anchor="ctr">
            <a:normAutofit/>
          </a:bodyPr>
          <a:lstStyle/>
          <a:p>
            <a:r>
              <a:rPr lang="en-US" altLang="zh-CN" sz="2000" b="1" i="0">
                <a:effectLst/>
                <a:latin typeface="Source Sans Pro" panose="020B0503030403020204" pitchFamily="34" charset="0"/>
              </a:rPr>
              <a:t>Writing documentation and doc blocks</a:t>
            </a:r>
          </a:p>
          <a:p>
            <a:pPr>
              <a:buFont typeface="Arial" panose="020B0604020202020204" pitchFamily="34" charset="0"/>
              <a:buChar char="•"/>
            </a:pPr>
            <a:r>
              <a:rPr lang="en-US" altLang="zh-CN" sz="2000" b="0" i="0">
                <a:effectLst/>
                <a:latin typeface="Source Sans Pro" panose="020B0503030403020204" pitchFamily="34" charset="0"/>
              </a:rPr>
              <a:t>Documentation of models occurs in the YML files (where generic tests also live) inside the models directory. It is helpful to store the YML file in the same subfolder as the models you are documenting.</a:t>
            </a:r>
          </a:p>
          <a:p>
            <a:pPr>
              <a:buFont typeface="Arial" panose="020B0604020202020204" pitchFamily="34" charset="0"/>
              <a:buChar char="•"/>
            </a:pPr>
            <a:r>
              <a:rPr lang="en-US" altLang="zh-CN" sz="2000" b="0" i="0">
                <a:effectLst/>
                <a:latin typeface="Source Sans Pro" panose="020B0503030403020204" pitchFamily="34" charset="0"/>
              </a:rPr>
              <a:t>For models, descriptions can happen at the model, source, or column level.</a:t>
            </a:r>
          </a:p>
          <a:p>
            <a:pPr>
              <a:buFont typeface="Arial" panose="020B0604020202020204" pitchFamily="34" charset="0"/>
              <a:buChar char="•"/>
            </a:pPr>
            <a:r>
              <a:rPr lang="en-US" altLang="zh-CN" sz="2000" b="0" i="0">
                <a:effectLst/>
                <a:latin typeface="Source Sans Pro" panose="020B0503030403020204" pitchFamily="34" charset="0"/>
              </a:rPr>
              <a:t>If a longer form, more styled version of text would provide a strong description, </a:t>
            </a:r>
            <a:r>
              <a:rPr lang="en-US" altLang="zh-CN" sz="2000" b="1" i="0">
                <a:effectLst/>
                <a:latin typeface="Source Sans Pro" panose="020B0503030403020204" pitchFamily="34" charset="0"/>
              </a:rPr>
              <a:t>doc blocks</a:t>
            </a:r>
            <a:r>
              <a:rPr lang="en-US" altLang="zh-CN" sz="2000" b="0" i="0">
                <a:effectLst/>
                <a:latin typeface="Source Sans Pro" panose="020B0503030403020204" pitchFamily="34" charset="0"/>
              </a:rPr>
              <a:t> can be used to render markdown in the generated documentation.</a:t>
            </a:r>
          </a:p>
          <a:p>
            <a:endParaRPr kumimoji="1" lang="zh-CN" altLang="en-US" sz="2000"/>
          </a:p>
        </p:txBody>
      </p:sp>
      <p:sp>
        <p:nvSpPr>
          <p:cNvPr id="28" name="Rectangle 2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1B8FDC61-A965-1C4A-5160-BC1B86AFAA0F}"/>
              </a:ext>
            </a:extLst>
          </p:cNvPr>
          <p:cNvPicPr>
            <a:picLocks noChangeAspect="1"/>
          </p:cNvPicPr>
          <p:nvPr/>
        </p:nvPicPr>
        <p:blipFill rotWithShape="1">
          <a:blip r:embed="rId2"/>
          <a:srcRect t="9146"/>
          <a:stretch/>
        </p:blipFill>
        <p:spPr>
          <a:xfrm>
            <a:off x="7083423" y="942340"/>
            <a:ext cx="4397433" cy="1797860"/>
          </a:xfrm>
          <a:prstGeom prst="rect">
            <a:avLst/>
          </a:prstGeom>
        </p:spPr>
      </p:pic>
      <p:sp>
        <p:nvSpPr>
          <p:cNvPr id="32" name="Rectangle 3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D971F48E-675D-580F-0D5F-259E3B627F95}"/>
              </a:ext>
            </a:extLst>
          </p:cNvPr>
          <p:cNvPicPr>
            <a:picLocks noChangeAspect="1"/>
          </p:cNvPicPr>
          <p:nvPr/>
        </p:nvPicPr>
        <p:blipFill rotWithShape="1">
          <a:blip r:embed="rId3"/>
          <a:srcRect t="8955" r="-1" b="4017"/>
          <a:stretch/>
        </p:blipFill>
        <p:spPr>
          <a:xfrm>
            <a:off x="7083423" y="3853142"/>
            <a:ext cx="4395569" cy="2228259"/>
          </a:xfrm>
          <a:prstGeom prst="rect">
            <a:avLst/>
          </a:prstGeom>
        </p:spPr>
      </p:pic>
    </p:spTree>
    <p:extLst>
      <p:ext uri="{BB962C8B-B14F-4D97-AF65-F5344CB8AC3E}">
        <p14:creationId xmlns:p14="http://schemas.microsoft.com/office/powerpoint/2010/main" val="2780117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56DFD-6C62-271E-8CB7-EB646C53370F}"/>
              </a:ext>
            </a:extLst>
          </p:cNvPr>
          <p:cNvSpPr>
            <a:spLocks noGrp="1"/>
          </p:cNvSpPr>
          <p:nvPr>
            <p:ph type="title"/>
          </p:nvPr>
        </p:nvSpPr>
        <p:spPr/>
        <p:txBody>
          <a:bodyPr/>
          <a:lstStyle/>
          <a:p>
            <a:r>
              <a:rPr kumimoji="1" lang="en-US" altLang="zh-CN" dirty="0"/>
              <a:t>Materializations</a:t>
            </a:r>
            <a:endParaRPr kumimoji="1" lang="zh-CN" altLang="en-US" dirty="0"/>
          </a:p>
        </p:txBody>
      </p:sp>
      <p:sp>
        <p:nvSpPr>
          <p:cNvPr id="3" name="内容占位符 2">
            <a:extLst>
              <a:ext uri="{FF2B5EF4-FFF2-40B4-BE49-F238E27FC236}">
                <a16:creationId xmlns:a16="http://schemas.microsoft.com/office/drawing/2014/main" id="{CE47B0EE-93A1-95B3-A359-8CBE0F6FDE95}"/>
              </a:ext>
            </a:extLst>
          </p:cNvPr>
          <p:cNvSpPr>
            <a:spLocks noGrp="1"/>
          </p:cNvSpPr>
          <p:nvPr>
            <p:ph idx="1"/>
          </p:nvPr>
        </p:nvSpPr>
        <p:spPr/>
        <p:txBody>
          <a:bodyPr/>
          <a:lstStyle/>
          <a:p>
            <a:r>
              <a:rPr kumimoji="1" lang="en-US" altLang="zh-CN" dirty="0"/>
              <a:t>Materializations are strategies for persisting </a:t>
            </a:r>
            <a:r>
              <a:rPr kumimoji="1" lang="en-US" altLang="zh-CN" dirty="0" err="1"/>
              <a:t>dbt</a:t>
            </a:r>
            <a:r>
              <a:rPr kumimoji="1" lang="en-US" altLang="zh-CN" dirty="0"/>
              <a:t> models in a warehouse. There are five types of materializations built into </a:t>
            </a:r>
            <a:r>
              <a:rPr kumimoji="1" lang="en-US" altLang="zh-CN" dirty="0" err="1"/>
              <a:t>dbt</a:t>
            </a:r>
            <a:r>
              <a:rPr kumimoji="1" lang="en-US" altLang="zh-CN" dirty="0"/>
              <a:t>. They are:</a:t>
            </a:r>
          </a:p>
          <a:p>
            <a:r>
              <a:rPr kumimoji="1" lang="en-US" altLang="zh-CN" dirty="0"/>
              <a:t>table</a:t>
            </a:r>
          </a:p>
          <a:p>
            <a:r>
              <a:rPr kumimoji="1" lang="en-US" altLang="zh-CN" dirty="0"/>
              <a:t>view</a:t>
            </a:r>
          </a:p>
          <a:p>
            <a:r>
              <a:rPr kumimoji="1" lang="en-US" altLang="zh-CN" dirty="0"/>
              <a:t>incremental</a:t>
            </a:r>
          </a:p>
          <a:p>
            <a:r>
              <a:rPr kumimoji="1" lang="en-US" altLang="zh-CN" dirty="0"/>
              <a:t>ephemeral</a:t>
            </a:r>
          </a:p>
          <a:p>
            <a:r>
              <a:rPr kumimoji="1" lang="en-US" altLang="zh-CN" dirty="0"/>
              <a:t>materialized view</a:t>
            </a:r>
          </a:p>
          <a:p>
            <a:pPr marL="0" indent="0">
              <a:buNone/>
            </a:pPr>
            <a:endParaRPr kumimoji="1" lang="zh-CN" altLang="en-US" dirty="0"/>
          </a:p>
        </p:txBody>
      </p:sp>
    </p:spTree>
    <p:extLst>
      <p:ext uri="{BB962C8B-B14F-4D97-AF65-F5344CB8AC3E}">
        <p14:creationId xmlns:p14="http://schemas.microsoft.com/office/powerpoint/2010/main" val="422508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0CB07-E418-9FF9-AA3B-67BC75B2FA87}"/>
              </a:ext>
            </a:extLst>
          </p:cNvPr>
          <p:cNvSpPr>
            <a:spLocks noGrp="1"/>
          </p:cNvSpPr>
          <p:nvPr>
            <p:ph type="title"/>
          </p:nvPr>
        </p:nvSpPr>
        <p:spPr/>
        <p:txBody>
          <a:bodyPr/>
          <a:lstStyle/>
          <a:p>
            <a:r>
              <a:rPr kumimoji="1" lang="en-US" altLang="zh-CN"/>
              <a:t>Materializations-CH</a:t>
            </a:r>
            <a:endParaRPr kumimoji="1" lang="zh-CN" altLang="en-US" dirty="0"/>
          </a:p>
        </p:txBody>
      </p:sp>
      <p:graphicFrame>
        <p:nvGraphicFramePr>
          <p:cNvPr id="4" name="内容占位符 3">
            <a:extLst>
              <a:ext uri="{FF2B5EF4-FFF2-40B4-BE49-F238E27FC236}">
                <a16:creationId xmlns:a16="http://schemas.microsoft.com/office/drawing/2014/main" id="{7BAFB1B3-6DDD-D746-F5A6-9D72E6C232CF}"/>
              </a:ext>
            </a:extLst>
          </p:cNvPr>
          <p:cNvGraphicFramePr>
            <a:graphicFrameLocks noGrp="1"/>
          </p:cNvGraphicFramePr>
          <p:nvPr>
            <p:ph idx="1"/>
            <p:extLst>
              <p:ext uri="{D42A27DB-BD31-4B8C-83A1-F6EECF244321}">
                <p14:modId xmlns:p14="http://schemas.microsoft.com/office/powerpoint/2010/main" val="2810074781"/>
              </p:ext>
            </p:extLst>
          </p:nvPr>
        </p:nvGraphicFramePr>
        <p:xfrm>
          <a:off x="838200" y="1869743"/>
          <a:ext cx="10515600" cy="3731751"/>
        </p:xfrm>
        <a:graphic>
          <a:graphicData uri="http://schemas.openxmlformats.org/drawingml/2006/table">
            <a:tbl>
              <a:tblPr>
                <a:tableStyleId>{3C2FFA5D-87B4-456A-9821-1D502468CF0F}</a:tableStyleId>
              </a:tblPr>
              <a:tblGrid>
                <a:gridCol w="3505200">
                  <a:extLst>
                    <a:ext uri="{9D8B030D-6E8A-4147-A177-3AD203B41FA5}">
                      <a16:colId xmlns:a16="http://schemas.microsoft.com/office/drawing/2014/main" val="2039352790"/>
                    </a:ext>
                  </a:extLst>
                </a:gridCol>
                <a:gridCol w="3505200">
                  <a:extLst>
                    <a:ext uri="{9D8B030D-6E8A-4147-A177-3AD203B41FA5}">
                      <a16:colId xmlns:a16="http://schemas.microsoft.com/office/drawing/2014/main" val="3260880975"/>
                    </a:ext>
                  </a:extLst>
                </a:gridCol>
                <a:gridCol w="3505200">
                  <a:extLst>
                    <a:ext uri="{9D8B030D-6E8A-4147-A177-3AD203B41FA5}">
                      <a16:colId xmlns:a16="http://schemas.microsoft.com/office/drawing/2014/main" val="1071743066"/>
                    </a:ext>
                  </a:extLst>
                </a:gridCol>
              </a:tblGrid>
              <a:tr h="426486">
                <a:tc>
                  <a:txBody>
                    <a:bodyPr/>
                    <a:lstStyle/>
                    <a:p>
                      <a:r>
                        <a:rPr lang="en-US">
                          <a:effectLst/>
                        </a:rPr>
                        <a:t>Type</a:t>
                      </a:r>
                    </a:p>
                  </a:txBody>
                  <a:tcPr anchor="ctr"/>
                </a:tc>
                <a:tc>
                  <a:txBody>
                    <a:bodyPr/>
                    <a:lstStyle/>
                    <a:p>
                      <a:r>
                        <a:rPr lang="en-US" dirty="0">
                          <a:effectLst/>
                        </a:rPr>
                        <a:t>Supported?</a:t>
                      </a:r>
                    </a:p>
                  </a:txBody>
                  <a:tcPr anchor="ctr"/>
                </a:tc>
                <a:tc>
                  <a:txBody>
                    <a:bodyPr/>
                    <a:lstStyle/>
                    <a:p>
                      <a:r>
                        <a:rPr lang="en-US">
                          <a:effectLst/>
                        </a:rPr>
                        <a:t>Details</a:t>
                      </a:r>
                    </a:p>
                  </a:txBody>
                  <a:tcPr anchor="ctr"/>
                </a:tc>
                <a:extLst>
                  <a:ext uri="{0D108BD9-81ED-4DB2-BD59-A6C34878D82A}">
                    <a16:rowId xmlns:a16="http://schemas.microsoft.com/office/drawing/2014/main" val="142239256"/>
                  </a:ext>
                </a:extLst>
              </a:tr>
              <a:tr h="426486">
                <a:tc>
                  <a:txBody>
                    <a:bodyPr/>
                    <a:lstStyle/>
                    <a:p>
                      <a:pPr fontAlgn="t"/>
                      <a:r>
                        <a:rPr lang="en-US" dirty="0">
                          <a:effectLst/>
                        </a:rPr>
                        <a:t>view materialization</a:t>
                      </a:r>
                    </a:p>
                  </a:txBody>
                  <a:tcPr/>
                </a:tc>
                <a:tc>
                  <a:txBody>
                    <a:bodyPr/>
                    <a:lstStyle/>
                    <a:p>
                      <a:pPr fontAlgn="t"/>
                      <a:r>
                        <a:rPr lang="en-US">
                          <a:effectLst/>
                        </a:rPr>
                        <a:t>YES</a:t>
                      </a:r>
                    </a:p>
                  </a:txBody>
                  <a:tcPr/>
                </a:tc>
                <a:tc>
                  <a:txBody>
                    <a:bodyPr/>
                    <a:lstStyle/>
                    <a:p>
                      <a:pPr fontAlgn="t"/>
                      <a:r>
                        <a:rPr lang="en-US">
                          <a:effectLst/>
                        </a:rPr>
                        <a:t>Creates a </a:t>
                      </a:r>
                      <a:r>
                        <a:rPr lang="en-US">
                          <a:effectLst/>
                          <a:hlinkClick r:id="rId2"/>
                        </a:rPr>
                        <a:t>view</a:t>
                      </a:r>
                      <a:r>
                        <a:rPr lang="en-US">
                          <a:effectLst/>
                        </a:rPr>
                        <a:t>.</a:t>
                      </a:r>
                    </a:p>
                  </a:txBody>
                  <a:tcPr/>
                </a:tc>
                <a:extLst>
                  <a:ext uri="{0D108BD9-81ED-4DB2-BD59-A6C34878D82A}">
                    <a16:rowId xmlns:a16="http://schemas.microsoft.com/office/drawing/2014/main" val="3069174787"/>
                  </a:ext>
                </a:extLst>
              </a:tr>
              <a:tr h="746350">
                <a:tc>
                  <a:txBody>
                    <a:bodyPr/>
                    <a:lstStyle/>
                    <a:p>
                      <a:pPr fontAlgn="t"/>
                      <a:r>
                        <a:rPr lang="en-US" dirty="0">
                          <a:effectLst/>
                        </a:rPr>
                        <a:t>table materialization (Partial)</a:t>
                      </a:r>
                    </a:p>
                  </a:txBody>
                  <a:tcPr/>
                </a:tc>
                <a:tc>
                  <a:txBody>
                    <a:bodyPr/>
                    <a:lstStyle/>
                    <a:p>
                      <a:pPr fontAlgn="t"/>
                      <a:r>
                        <a:rPr lang="en-US" dirty="0">
                          <a:effectLst/>
                        </a:rPr>
                        <a:t>YES</a:t>
                      </a:r>
                    </a:p>
                  </a:txBody>
                  <a:tcPr/>
                </a:tc>
                <a:tc>
                  <a:txBody>
                    <a:bodyPr/>
                    <a:lstStyle/>
                    <a:p>
                      <a:pPr fontAlgn="t"/>
                      <a:r>
                        <a:rPr lang="en-US">
                          <a:effectLst/>
                        </a:rPr>
                        <a:t>Creates a </a:t>
                      </a:r>
                      <a:r>
                        <a:rPr lang="en-US">
                          <a:effectLst/>
                          <a:hlinkClick r:id="rId3"/>
                        </a:rPr>
                        <a:t>table</a:t>
                      </a:r>
                      <a:r>
                        <a:rPr lang="en-US">
                          <a:effectLst/>
                        </a:rPr>
                        <a:t>. See below for the list of supported engines.</a:t>
                      </a:r>
                    </a:p>
                  </a:txBody>
                  <a:tcPr/>
                </a:tc>
                <a:extLst>
                  <a:ext uri="{0D108BD9-81ED-4DB2-BD59-A6C34878D82A}">
                    <a16:rowId xmlns:a16="http://schemas.microsoft.com/office/drawing/2014/main" val="1126438479"/>
                  </a:ext>
                </a:extLst>
              </a:tr>
              <a:tr h="746350">
                <a:tc>
                  <a:txBody>
                    <a:bodyPr/>
                    <a:lstStyle/>
                    <a:p>
                      <a:pPr fontAlgn="t"/>
                      <a:r>
                        <a:rPr lang="en-US" dirty="0">
                          <a:solidFill>
                            <a:srgbClr val="FF0000"/>
                          </a:solidFill>
                          <a:effectLst/>
                        </a:rPr>
                        <a:t>incremental materialization </a:t>
                      </a:r>
                    </a:p>
                  </a:txBody>
                  <a:tcPr/>
                </a:tc>
                <a:tc>
                  <a:txBody>
                    <a:bodyPr/>
                    <a:lstStyle/>
                    <a:p>
                      <a:pPr fontAlgn="t"/>
                      <a:r>
                        <a:rPr lang="en-US">
                          <a:effectLst/>
                        </a:rPr>
                        <a:t>YES</a:t>
                      </a:r>
                    </a:p>
                  </a:txBody>
                  <a:tcPr/>
                </a:tc>
                <a:tc>
                  <a:txBody>
                    <a:bodyPr/>
                    <a:lstStyle/>
                    <a:p>
                      <a:pPr fontAlgn="t"/>
                      <a:r>
                        <a:rPr lang="en-US">
                          <a:effectLst/>
                        </a:rPr>
                        <a:t>Creates a table if it doesn't exist, and then writes only updates to it.</a:t>
                      </a:r>
                    </a:p>
                  </a:txBody>
                  <a:tcPr/>
                </a:tc>
                <a:extLst>
                  <a:ext uri="{0D108BD9-81ED-4DB2-BD59-A6C34878D82A}">
                    <a16:rowId xmlns:a16="http://schemas.microsoft.com/office/drawing/2014/main" val="2405942336"/>
                  </a:ext>
                </a:extLst>
              </a:tr>
              <a:tr h="1386079">
                <a:tc>
                  <a:txBody>
                    <a:bodyPr/>
                    <a:lstStyle/>
                    <a:p>
                      <a:pPr fontAlgn="t"/>
                      <a:r>
                        <a:rPr lang="en-US" dirty="0">
                          <a:effectLst/>
                        </a:rPr>
                        <a:t>ephemeral materialized</a:t>
                      </a:r>
                    </a:p>
                  </a:txBody>
                  <a:tcPr/>
                </a:tc>
                <a:tc>
                  <a:txBody>
                    <a:bodyPr/>
                    <a:lstStyle/>
                    <a:p>
                      <a:pPr fontAlgn="t"/>
                      <a:r>
                        <a:rPr lang="en-US">
                          <a:effectLst/>
                        </a:rPr>
                        <a:t>YES</a:t>
                      </a:r>
                    </a:p>
                  </a:txBody>
                  <a:tcPr/>
                </a:tc>
                <a:tc>
                  <a:txBody>
                    <a:bodyPr/>
                    <a:lstStyle/>
                    <a:p>
                      <a:pPr fontAlgn="t"/>
                      <a:r>
                        <a:rPr lang="en-US" dirty="0">
                          <a:effectLst/>
                        </a:rPr>
                        <a:t>Creates a ephemeral/CTE materialization. This does model is internal to </a:t>
                      </a:r>
                      <a:r>
                        <a:rPr lang="en-US" dirty="0" err="1">
                          <a:effectLst/>
                        </a:rPr>
                        <a:t>dbt</a:t>
                      </a:r>
                      <a:r>
                        <a:rPr lang="en-US" dirty="0">
                          <a:effectLst/>
                        </a:rPr>
                        <a:t> and does not create any database objects</a:t>
                      </a:r>
                    </a:p>
                  </a:txBody>
                  <a:tcPr/>
                </a:tc>
                <a:extLst>
                  <a:ext uri="{0D108BD9-81ED-4DB2-BD59-A6C34878D82A}">
                    <a16:rowId xmlns:a16="http://schemas.microsoft.com/office/drawing/2014/main" val="4189852856"/>
                  </a:ext>
                </a:extLst>
              </a:tr>
            </a:tbl>
          </a:graphicData>
        </a:graphic>
      </p:graphicFrame>
    </p:spTree>
    <p:extLst>
      <p:ext uri="{BB962C8B-B14F-4D97-AF65-F5344CB8AC3E}">
        <p14:creationId xmlns:p14="http://schemas.microsoft.com/office/powerpoint/2010/main" val="1014852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13189-1CDA-B819-0E4A-F6AA06024213}"/>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A7F4271E-CAC7-73B6-2B18-02D8C81FAEE2}"/>
              </a:ext>
            </a:extLst>
          </p:cNvPr>
          <p:cNvSpPr>
            <a:spLocks noGrp="1"/>
          </p:cNvSpPr>
          <p:nvPr>
            <p:ph idx="1"/>
          </p:nvPr>
        </p:nvSpPr>
        <p:spPr/>
        <p:txBody>
          <a:bodyPr/>
          <a:lstStyle/>
          <a:p>
            <a:r>
              <a:rPr kumimoji="1" lang="en-US" altLang="zh-CN" dirty="0"/>
              <a:t>DBT concepts</a:t>
            </a:r>
          </a:p>
          <a:p>
            <a:r>
              <a:rPr kumimoji="1" lang="en-US" altLang="zh-CN" dirty="0"/>
              <a:t>Demo-</a:t>
            </a:r>
            <a:r>
              <a:rPr kumimoji="1" lang="en-US" altLang="zh-CN" dirty="0" err="1"/>
              <a:t>fact_inventory</a:t>
            </a:r>
            <a:endParaRPr kumimoji="1" lang="zh-CN" altLang="en-US" dirty="0"/>
          </a:p>
        </p:txBody>
      </p:sp>
    </p:spTree>
    <p:extLst>
      <p:ext uri="{BB962C8B-B14F-4D97-AF65-F5344CB8AC3E}">
        <p14:creationId xmlns:p14="http://schemas.microsoft.com/office/powerpoint/2010/main" val="1545933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ABB76-152B-4530-590F-B8F1A59ACE22}"/>
              </a:ext>
            </a:extLst>
          </p:cNvPr>
          <p:cNvSpPr>
            <a:spLocks noGrp="1"/>
          </p:cNvSpPr>
          <p:nvPr>
            <p:ph type="title"/>
          </p:nvPr>
        </p:nvSpPr>
        <p:spPr/>
        <p:txBody>
          <a:bodyPr/>
          <a:lstStyle/>
          <a:p>
            <a:r>
              <a:rPr kumimoji="1" lang="en-US" altLang="zh-CN" dirty="0"/>
              <a:t>Materializations-CH</a:t>
            </a:r>
            <a:endParaRPr kumimoji="1" lang="zh-CN" altLang="en-US" dirty="0"/>
          </a:p>
        </p:txBody>
      </p:sp>
      <p:pic>
        <p:nvPicPr>
          <p:cNvPr id="4" name="内容占位符 3">
            <a:extLst>
              <a:ext uri="{FF2B5EF4-FFF2-40B4-BE49-F238E27FC236}">
                <a16:creationId xmlns:a16="http://schemas.microsoft.com/office/drawing/2014/main" id="{2D16E028-69D5-2E83-9F99-0A20A1CBDCDC}"/>
              </a:ext>
            </a:extLst>
          </p:cNvPr>
          <p:cNvPicPr>
            <a:picLocks noGrp="1" noChangeAspect="1"/>
          </p:cNvPicPr>
          <p:nvPr>
            <p:ph idx="1"/>
          </p:nvPr>
        </p:nvPicPr>
        <p:blipFill>
          <a:blip r:embed="rId2"/>
          <a:stretch>
            <a:fillRect/>
          </a:stretch>
        </p:blipFill>
        <p:spPr>
          <a:xfrm>
            <a:off x="1049415" y="1825625"/>
            <a:ext cx="7480598" cy="4351338"/>
          </a:xfrm>
          <a:prstGeom prst="rect">
            <a:avLst/>
          </a:prstGeom>
        </p:spPr>
      </p:pic>
    </p:spTree>
    <p:extLst>
      <p:ext uri="{BB962C8B-B14F-4D97-AF65-F5344CB8AC3E}">
        <p14:creationId xmlns:p14="http://schemas.microsoft.com/office/powerpoint/2010/main" val="3440389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18543-2085-C379-F628-F34340EA0A7F}"/>
              </a:ext>
            </a:extLst>
          </p:cNvPr>
          <p:cNvSpPr>
            <a:spLocks noGrp="1"/>
          </p:cNvSpPr>
          <p:nvPr>
            <p:ph type="title"/>
          </p:nvPr>
        </p:nvSpPr>
        <p:spPr/>
        <p:txBody>
          <a:bodyPr/>
          <a:lstStyle/>
          <a:p>
            <a:r>
              <a:rPr kumimoji="1" lang="en-US" altLang="zh-CN" dirty="0"/>
              <a:t>Materializations</a:t>
            </a:r>
            <a:endParaRPr kumimoji="1" lang="zh-CN" altLang="en-US" dirty="0"/>
          </a:p>
        </p:txBody>
      </p:sp>
      <p:sp>
        <p:nvSpPr>
          <p:cNvPr id="3" name="内容占位符 2">
            <a:extLst>
              <a:ext uri="{FF2B5EF4-FFF2-40B4-BE49-F238E27FC236}">
                <a16:creationId xmlns:a16="http://schemas.microsoft.com/office/drawing/2014/main" id="{5277598E-4418-D58F-06A5-20DF3E080743}"/>
              </a:ext>
            </a:extLst>
          </p:cNvPr>
          <p:cNvSpPr>
            <a:spLocks noGrp="1"/>
          </p:cNvSpPr>
          <p:nvPr>
            <p:ph idx="1"/>
          </p:nvPr>
        </p:nvSpPr>
        <p:spPr/>
        <p:txBody>
          <a:bodyPr/>
          <a:lstStyle/>
          <a:p>
            <a:r>
              <a:rPr lang="en-US" altLang="zh-CN" b="0" i="0" dirty="0">
                <a:solidFill>
                  <a:srgbClr val="24292F"/>
                </a:solidFill>
                <a:effectLst/>
                <a:latin typeface="-apple-system"/>
              </a:rPr>
              <a:t>Our data is not suitable for incremental</a:t>
            </a:r>
          </a:p>
          <a:p>
            <a:endParaRPr kumimoji="1" lang="zh-CN" altLang="en-US" dirty="0"/>
          </a:p>
        </p:txBody>
      </p:sp>
    </p:spTree>
    <p:extLst>
      <p:ext uri="{BB962C8B-B14F-4D97-AF65-F5344CB8AC3E}">
        <p14:creationId xmlns:p14="http://schemas.microsoft.com/office/powerpoint/2010/main" val="2530115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055C0-CF60-92D6-7746-E6DD7822A4D5}"/>
              </a:ext>
            </a:extLst>
          </p:cNvPr>
          <p:cNvSpPr>
            <a:spLocks noGrp="1"/>
          </p:cNvSpPr>
          <p:nvPr>
            <p:ph type="title"/>
          </p:nvPr>
        </p:nvSpPr>
        <p:spPr/>
        <p:txBody>
          <a:bodyPr/>
          <a:lstStyle/>
          <a:p>
            <a:r>
              <a:rPr kumimoji="1" lang="en-US" altLang="zh-CN" dirty="0"/>
              <a:t>Tips </a:t>
            </a:r>
            <a:endParaRPr kumimoji="1" lang="zh-CN" altLang="en-US" dirty="0"/>
          </a:p>
        </p:txBody>
      </p:sp>
      <p:sp>
        <p:nvSpPr>
          <p:cNvPr id="3" name="内容占位符 2">
            <a:extLst>
              <a:ext uri="{FF2B5EF4-FFF2-40B4-BE49-F238E27FC236}">
                <a16:creationId xmlns:a16="http://schemas.microsoft.com/office/drawing/2014/main" id="{4A63C2BF-C4D1-86D4-A619-9DC9374D6340}"/>
              </a:ext>
            </a:extLst>
          </p:cNvPr>
          <p:cNvSpPr>
            <a:spLocks noGrp="1"/>
          </p:cNvSpPr>
          <p:nvPr>
            <p:ph idx="1"/>
          </p:nvPr>
        </p:nvSpPr>
        <p:spPr/>
        <p:txBody>
          <a:bodyPr/>
          <a:lstStyle/>
          <a:p>
            <a:r>
              <a:rPr kumimoji="1" lang="zh-CN" altLang="en-US" dirty="0"/>
              <a:t>采用</a:t>
            </a:r>
            <a:r>
              <a:rPr kumimoji="1" lang="en-US" altLang="zh-CN"/>
              <a:t>view/table</a:t>
            </a:r>
            <a:r>
              <a:rPr kumimoji="1" lang="zh-CN" altLang="en-US" dirty="0"/>
              <a:t>的物化方式，实现</a:t>
            </a:r>
            <a:r>
              <a:rPr kumimoji="1" lang="en-US" altLang="zh-CN" dirty="0"/>
              <a:t>1</a:t>
            </a:r>
            <a:r>
              <a:rPr kumimoji="1" lang="zh-CN" altLang="en-US" dirty="0"/>
              <a:t>天数据的表</a:t>
            </a:r>
            <a:endParaRPr kumimoji="1" lang="en-US" altLang="zh-CN" dirty="0"/>
          </a:p>
          <a:p>
            <a:r>
              <a:rPr kumimoji="1" lang="zh-CN" altLang="en-US" dirty="0"/>
              <a:t>通过</a:t>
            </a:r>
            <a:r>
              <a:rPr kumimoji="1" lang="en-US" altLang="zh-CN" dirty="0"/>
              <a:t>DML</a:t>
            </a:r>
            <a:r>
              <a:rPr kumimoji="1" lang="zh-CN" altLang="en-US" dirty="0"/>
              <a:t>操作搬入到</a:t>
            </a:r>
            <a:r>
              <a:rPr kumimoji="1" lang="en-US" altLang="zh-CN" dirty="0" err="1"/>
              <a:t>dws</a:t>
            </a:r>
            <a:r>
              <a:rPr kumimoji="1" lang="zh-CN" altLang="en-US" dirty="0"/>
              <a:t>模型表中</a:t>
            </a:r>
            <a:endParaRPr kumimoji="1" lang="en-US" altLang="zh-CN" dirty="0"/>
          </a:p>
          <a:p>
            <a:r>
              <a:rPr kumimoji="1" lang="zh-CN" altLang="en-US" dirty="0"/>
              <a:t>参数传入方法</a:t>
            </a:r>
          </a:p>
        </p:txBody>
      </p:sp>
    </p:spTree>
    <p:extLst>
      <p:ext uri="{BB962C8B-B14F-4D97-AF65-F5344CB8AC3E}">
        <p14:creationId xmlns:p14="http://schemas.microsoft.com/office/powerpoint/2010/main" val="46847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E4A24-4F60-9A49-FF86-64858B1282A6}"/>
              </a:ext>
            </a:extLst>
          </p:cNvPr>
          <p:cNvSpPr>
            <a:spLocks noGrp="1"/>
          </p:cNvSpPr>
          <p:nvPr>
            <p:ph type="title"/>
          </p:nvPr>
        </p:nvSpPr>
        <p:spPr/>
        <p:txBody>
          <a:bodyPr/>
          <a:lstStyle/>
          <a:p>
            <a:r>
              <a:rPr kumimoji="1" lang="en-US" altLang="zh-CN" dirty="0"/>
              <a:t>Snapshots(1/3)</a:t>
            </a:r>
            <a:endParaRPr kumimoji="1" lang="zh-CN" altLang="en-US" dirty="0"/>
          </a:p>
        </p:txBody>
      </p:sp>
      <p:sp>
        <p:nvSpPr>
          <p:cNvPr id="6" name="内容占位符 5">
            <a:extLst>
              <a:ext uri="{FF2B5EF4-FFF2-40B4-BE49-F238E27FC236}">
                <a16:creationId xmlns:a16="http://schemas.microsoft.com/office/drawing/2014/main" id="{73F28D4A-3CDE-812C-0BC4-CD2E239B75A1}"/>
              </a:ext>
            </a:extLst>
          </p:cNvPr>
          <p:cNvSpPr>
            <a:spLocks noGrp="1"/>
          </p:cNvSpPr>
          <p:nvPr>
            <p:ph idx="1"/>
          </p:nvPr>
        </p:nvSpPr>
        <p:spPr/>
        <p:txBody>
          <a:bodyPr/>
          <a:lstStyle/>
          <a:p>
            <a:r>
              <a:rPr lang="en-US" altLang="zh-CN" dirty="0"/>
              <a:t>Snapshots implement type-2 Slowly Changing Dimensions over mutable source tables(</a:t>
            </a:r>
            <a:r>
              <a:rPr lang="en-US" altLang="zh-CN" dirty="0">
                <a:highlight>
                  <a:srgbClr val="FFFF00"/>
                </a:highlight>
              </a:rPr>
              <a:t>SCD2</a:t>
            </a:r>
            <a:r>
              <a:rPr lang="en-US" altLang="zh-CN" dirty="0"/>
              <a:t>)</a:t>
            </a:r>
          </a:p>
          <a:p>
            <a:r>
              <a:rPr lang="en-US" altLang="zh-CN" b="1" i="0" dirty="0">
                <a:solidFill>
                  <a:srgbClr val="262A38"/>
                </a:solidFill>
                <a:effectLst/>
                <a:latin typeface="Source Sans Pro" panose="020B0503030403020204" pitchFamily="34" charset="0"/>
              </a:rPr>
              <a:t>on the first run:</a:t>
            </a:r>
            <a:r>
              <a:rPr lang="en-US" altLang="zh-CN" b="0" i="0" dirty="0">
                <a:solidFill>
                  <a:srgbClr val="262A38"/>
                </a:solidFill>
                <a:effectLst/>
                <a:latin typeface="Source Sans Pro" panose="020B0503030403020204" pitchFamily="34" charset="0"/>
              </a:rPr>
              <a:t> </a:t>
            </a:r>
            <a:r>
              <a:rPr lang="en-US" altLang="zh-CN" b="0" i="0" dirty="0" err="1">
                <a:solidFill>
                  <a:srgbClr val="262A38"/>
                </a:solidFill>
                <a:effectLst/>
                <a:latin typeface="Source Sans Pro" panose="020B0503030403020204" pitchFamily="34" charset="0"/>
              </a:rPr>
              <a:t>dbt</a:t>
            </a:r>
            <a:r>
              <a:rPr lang="en-US" altLang="zh-CN" b="0" i="0" dirty="0">
                <a:solidFill>
                  <a:srgbClr val="262A38"/>
                </a:solidFill>
                <a:effectLst/>
                <a:latin typeface="Source Sans Pro" panose="020B0503030403020204" pitchFamily="34" charset="0"/>
              </a:rPr>
              <a:t> will create the initial snapshot table — this will be the result set of your </a:t>
            </a:r>
            <a:r>
              <a:rPr lang="en-US" altLang="zh-CN" dirty="0"/>
              <a:t>select</a:t>
            </a:r>
            <a:r>
              <a:rPr lang="en-US" altLang="zh-CN" b="0" i="0" dirty="0">
                <a:solidFill>
                  <a:srgbClr val="262A38"/>
                </a:solidFill>
                <a:effectLst/>
                <a:latin typeface="Source Sans Pro" panose="020B0503030403020204" pitchFamily="34" charset="0"/>
              </a:rPr>
              <a:t> statement, with additional columns including </a:t>
            </a:r>
            <a:r>
              <a:rPr lang="en-US" altLang="zh-CN" dirty="0" err="1"/>
              <a:t>dbt_valid_from</a:t>
            </a:r>
            <a:r>
              <a:rPr lang="en-US" altLang="zh-CN" b="0" i="0" dirty="0">
                <a:solidFill>
                  <a:srgbClr val="262A38"/>
                </a:solidFill>
                <a:effectLst/>
                <a:latin typeface="Source Sans Pro" panose="020B0503030403020204" pitchFamily="34" charset="0"/>
              </a:rPr>
              <a:t> and </a:t>
            </a:r>
            <a:r>
              <a:rPr lang="en-US" altLang="zh-CN" dirty="0" err="1"/>
              <a:t>dbt_valid_to</a:t>
            </a:r>
            <a:r>
              <a:rPr lang="en-US" altLang="zh-CN" b="0" i="0" dirty="0">
                <a:solidFill>
                  <a:srgbClr val="262A38"/>
                </a:solidFill>
                <a:effectLst/>
                <a:latin typeface="Source Sans Pro" panose="020B0503030403020204" pitchFamily="34" charset="0"/>
              </a:rPr>
              <a:t>. All records will have a </a:t>
            </a:r>
            <a:r>
              <a:rPr lang="en-US" altLang="zh-CN" dirty="0" err="1"/>
              <a:t>dbt_valid_to</a:t>
            </a:r>
            <a:r>
              <a:rPr lang="en-US" altLang="zh-CN" dirty="0"/>
              <a:t> = null</a:t>
            </a:r>
            <a:r>
              <a:rPr lang="en-US" altLang="zh-CN" b="0" i="0" dirty="0">
                <a:solidFill>
                  <a:srgbClr val="262A38"/>
                </a:solidFill>
                <a:effectLst/>
                <a:latin typeface="Source Sans Pro" panose="020B0503030403020204" pitchFamily="34" charset="0"/>
              </a:rPr>
              <a:t>.</a:t>
            </a:r>
          </a:p>
          <a:p>
            <a:r>
              <a:rPr lang="en-US" altLang="zh-CN" b="1" i="0" dirty="0">
                <a:solidFill>
                  <a:srgbClr val="262A38"/>
                </a:solidFill>
                <a:effectLst/>
                <a:latin typeface="Source Sans Pro" panose="020B0503030403020204" pitchFamily="34" charset="0"/>
              </a:rPr>
              <a:t>On subsequent runs:</a:t>
            </a:r>
            <a:r>
              <a:rPr lang="en-US" altLang="zh-CN" b="0" i="0" dirty="0">
                <a:solidFill>
                  <a:srgbClr val="262A38"/>
                </a:solidFill>
                <a:effectLst/>
                <a:latin typeface="Source Sans Pro" panose="020B0503030403020204" pitchFamily="34" charset="0"/>
              </a:rPr>
              <a:t> </a:t>
            </a:r>
            <a:r>
              <a:rPr lang="en-US" altLang="zh-CN" b="0" i="0" dirty="0" err="1">
                <a:solidFill>
                  <a:srgbClr val="262A38"/>
                </a:solidFill>
                <a:effectLst/>
                <a:latin typeface="Source Sans Pro" panose="020B0503030403020204" pitchFamily="34" charset="0"/>
              </a:rPr>
              <a:t>dbt</a:t>
            </a:r>
            <a:r>
              <a:rPr lang="en-US" altLang="zh-CN" b="0" i="0" dirty="0">
                <a:solidFill>
                  <a:srgbClr val="262A38"/>
                </a:solidFill>
                <a:effectLst/>
                <a:latin typeface="Source Sans Pro" panose="020B0503030403020204" pitchFamily="34" charset="0"/>
              </a:rPr>
              <a:t> will check which records have changed or if any new records have been created</a:t>
            </a:r>
            <a:endParaRPr lang="zh-CN" altLang="en-US" dirty="0"/>
          </a:p>
        </p:txBody>
      </p:sp>
    </p:spTree>
    <p:extLst>
      <p:ext uri="{BB962C8B-B14F-4D97-AF65-F5344CB8AC3E}">
        <p14:creationId xmlns:p14="http://schemas.microsoft.com/office/powerpoint/2010/main" val="3858651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C4C81-90A4-726F-E453-5B080CF75841}"/>
              </a:ext>
            </a:extLst>
          </p:cNvPr>
          <p:cNvSpPr>
            <a:spLocks noGrp="1"/>
          </p:cNvSpPr>
          <p:nvPr>
            <p:ph type="title"/>
          </p:nvPr>
        </p:nvSpPr>
        <p:spPr/>
        <p:txBody>
          <a:bodyPr/>
          <a:lstStyle/>
          <a:p>
            <a:r>
              <a:rPr kumimoji="1" lang="en-US" altLang="zh-CN" dirty="0"/>
              <a:t>Snapshot(2/3)</a:t>
            </a:r>
            <a:endParaRPr kumimoji="1" lang="zh-CN" altLang="en-US" dirty="0"/>
          </a:p>
        </p:txBody>
      </p:sp>
      <p:pic>
        <p:nvPicPr>
          <p:cNvPr id="4" name="内容占位符 3">
            <a:extLst>
              <a:ext uri="{FF2B5EF4-FFF2-40B4-BE49-F238E27FC236}">
                <a16:creationId xmlns:a16="http://schemas.microsoft.com/office/drawing/2014/main" id="{8B0B7ECA-1FD5-9ACD-7C96-FCEE0BB313D8}"/>
              </a:ext>
            </a:extLst>
          </p:cNvPr>
          <p:cNvPicPr>
            <a:picLocks noGrp="1" noChangeAspect="1"/>
          </p:cNvPicPr>
          <p:nvPr>
            <p:ph idx="1"/>
          </p:nvPr>
        </p:nvPicPr>
        <p:blipFill>
          <a:blip r:embed="rId2"/>
          <a:stretch>
            <a:fillRect/>
          </a:stretch>
        </p:blipFill>
        <p:spPr>
          <a:xfrm>
            <a:off x="838200" y="2323994"/>
            <a:ext cx="10515600" cy="3354600"/>
          </a:xfrm>
          <a:prstGeom prst="rect">
            <a:avLst/>
          </a:prstGeom>
        </p:spPr>
      </p:pic>
    </p:spTree>
    <p:extLst>
      <p:ext uri="{BB962C8B-B14F-4D97-AF65-F5344CB8AC3E}">
        <p14:creationId xmlns:p14="http://schemas.microsoft.com/office/powerpoint/2010/main" val="4144554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49F92-1539-C446-1F18-90C276232AF3}"/>
              </a:ext>
            </a:extLst>
          </p:cNvPr>
          <p:cNvSpPr>
            <a:spLocks noGrp="1"/>
          </p:cNvSpPr>
          <p:nvPr>
            <p:ph type="title"/>
          </p:nvPr>
        </p:nvSpPr>
        <p:spPr/>
        <p:txBody>
          <a:bodyPr/>
          <a:lstStyle/>
          <a:p>
            <a:r>
              <a:rPr kumimoji="1" lang="en-US" altLang="zh-CN" dirty="0"/>
              <a:t>Snapshots -- detail</a:t>
            </a:r>
            <a:endParaRPr kumimoji="1" lang="zh-CN" altLang="en-US" dirty="0"/>
          </a:p>
        </p:txBody>
      </p:sp>
      <p:sp>
        <p:nvSpPr>
          <p:cNvPr id="3" name="内容占位符 2">
            <a:extLst>
              <a:ext uri="{FF2B5EF4-FFF2-40B4-BE49-F238E27FC236}">
                <a16:creationId xmlns:a16="http://schemas.microsoft.com/office/drawing/2014/main" id="{7ED07556-B51D-2660-91B1-AC6252D473A0}"/>
              </a:ext>
            </a:extLst>
          </p:cNvPr>
          <p:cNvSpPr>
            <a:spLocks noGrp="1"/>
          </p:cNvSpPr>
          <p:nvPr>
            <p:ph idx="1"/>
          </p:nvPr>
        </p:nvSpPr>
        <p:spPr/>
        <p:txBody>
          <a:bodyPr>
            <a:normAutofit fontScale="77500" lnSpcReduction="20000"/>
          </a:bodyPr>
          <a:lstStyle/>
          <a:p>
            <a:pPr marL="0" indent="0">
              <a:buNone/>
            </a:pPr>
            <a:r>
              <a:rPr kumimoji="1" lang="en-US" altLang="zh-CN" dirty="0"/>
              <a:t> insert into </a:t>
            </a:r>
            <a:r>
              <a:rPr kumimoji="1" lang="en-US" altLang="zh-CN" dirty="0" err="1"/>
              <a:t>dbt.orders_snapshot</a:t>
            </a:r>
            <a:r>
              <a:rPr kumimoji="1" lang="en-US" altLang="zh-CN" dirty="0"/>
              <a:t> ("id", "status", "</a:t>
            </a:r>
            <a:r>
              <a:rPr kumimoji="1" lang="en-US" altLang="zh-CN" dirty="0" err="1"/>
              <a:t>updated_at</a:t>
            </a:r>
            <a:r>
              <a:rPr kumimoji="1" lang="en-US" altLang="zh-CN" dirty="0"/>
              <a:t>", "</a:t>
            </a:r>
            <a:r>
              <a:rPr kumimoji="1" lang="en-US" altLang="zh-CN" dirty="0" err="1"/>
              <a:t>dbt_scd_id</a:t>
            </a:r>
            <a:r>
              <a:rPr kumimoji="1" lang="en-US" altLang="zh-CN" dirty="0"/>
              <a:t>", "</a:t>
            </a:r>
            <a:r>
              <a:rPr kumimoji="1" lang="en-US" altLang="zh-CN" dirty="0" err="1"/>
              <a:t>dbt_updated_at</a:t>
            </a:r>
            <a:r>
              <a:rPr kumimoji="1" lang="en-US" altLang="zh-CN" dirty="0"/>
              <a:t>", "</a:t>
            </a:r>
            <a:r>
              <a:rPr kumimoji="1" lang="en-US" altLang="zh-CN" dirty="0" err="1"/>
              <a:t>dbt_valid_from</a:t>
            </a:r>
            <a:r>
              <a:rPr kumimoji="1" lang="en-US" altLang="zh-CN" dirty="0"/>
              <a:t>", "</a:t>
            </a:r>
            <a:r>
              <a:rPr kumimoji="1" lang="en-US" altLang="zh-CN" dirty="0" err="1"/>
              <a:t>dbt_valid_to</a:t>
            </a:r>
            <a:r>
              <a:rPr kumimoji="1" lang="en-US" altLang="zh-CN" dirty="0"/>
              <a:t>")</a:t>
            </a:r>
          </a:p>
          <a:p>
            <a:pPr marL="0" indent="0">
              <a:buNone/>
            </a:pPr>
            <a:r>
              <a:rPr kumimoji="1" lang="en-US" altLang="zh-CN" dirty="0"/>
              <a:t>    select *,</a:t>
            </a:r>
          </a:p>
          <a:p>
            <a:pPr marL="0" indent="0">
              <a:buNone/>
            </a:pPr>
            <a:r>
              <a:rPr kumimoji="1" lang="en-US" altLang="zh-CN" dirty="0"/>
              <a:t>        halfMD5(coalesce(cast(id as varchar ), '')</a:t>
            </a:r>
          </a:p>
          <a:p>
            <a:pPr marL="0" indent="0">
              <a:buNone/>
            </a:pPr>
            <a:r>
              <a:rPr kumimoji="1" lang="en-US" altLang="zh-CN" dirty="0"/>
              <a:t>     || '|' || coalesce(cast(</a:t>
            </a:r>
            <a:r>
              <a:rPr kumimoji="1" lang="en-US" altLang="zh-CN" dirty="0" err="1"/>
              <a:t>updated_at</a:t>
            </a:r>
            <a:r>
              <a:rPr kumimoji="1" lang="en-US" altLang="zh-CN" dirty="0"/>
              <a:t> as varchar ), '')</a:t>
            </a:r>
          </a:p>
          <a:p>
            <a:pPr marL="0" indent="0">
              <a:buNone/>
            </a:pPr>
            <a:r>
              <a:rPr kumimoji="1" lang="en-US" altLang="zh-CN" dirty="0"/>
              <a:t>    ) as </a:t>
            </a:r>
            <a:r>
              <a:rPr kumimoji="1" lang="en-US" altLang="zh-CN" dirty="0" err="1"/>
              <a:t>dbt_scd_id</a:t>
            </a:r>
            <a:r>
              <a:rPr kumimoji="1" lang="en-US" altLang="zh-CN" dirty="0"/>
              <a:t>,</a:t>
            </a:r>
          </a:p>
          <a:p>
            <a:pPr marL="0" indent="0">
              <a:buNone/>
            </a:pPr>
            <a:r>
              <a:rPr kumimoji="1" lang="en-US" altLang="zh-CN" dirty="0"/>
              <a:t>        </a:t>
            </a:r>
            <a:r>
              <a:rPr kumimoji="1" lang="en-US" altLang="zh-CN" dirty="0" err="1"/>
              <a:t>updated_at</a:t>
            </a:r>
            <a:r>
              <a:rPr kumimoji="1" lang="en-US" altLang="zh-CN" dirty="0"/>
              <a:t> as </a:t>
            </a:r>
            <a:r>
              <a:rPr kumimoji="1" lang="en-US" altLang="zh-CN" dirty="0" err="1"/>
              <a:t>dbt_updated_at</a:t>
            </a:r>
            <a:r>
              <a:rPr kumimoji="1" lang="en-US" altLang="zh-CN" dirty="0"/>
              <a:t>,</a:t>
            </a:r>
          </a:p>
          <a:p>
            <a:pPr marL="0" indent="0">
              <a:buNone/>
            </a:pPr>
            <a:r>
              <a:rPr kumimoji="1" lang="en-US" altLang="zh-CN" dirty="0"/>
              <a:t>        </a:t>
            </a:r>
            <a:r>
              <a:rPr kumimoji="1" lang="en-US" altLang="zh-CN" dirty="0" err="1"/>
              <a:t>updated_at</a:t>
            </a:r>
            <a:r>
              <a:rPr kumimoji="1" lang="en-US" altLang="zh-CN" dirty="0"/>
              <a:t> as </a:t>
            </a:r>
            <a:r>
              <a:rPr kumimoji="1" lang="en-US" altLang="zh-CN" dirty="0" err="1"/>
              <a:t>dbt_valid_from</a:t>
            </a:r>
            <a:r>
              <a:rPr kumimoji="1" lang="en-US" altLang="zh-CN" dirty="0"/>
              <a:t>,</a:t>
            </a:r>
          </a:p>
          <a:p>
            <a:pPr marL="0" indent="0">
              <a:buNone/>
            </a:pPr>
            <a:r>
              <a:rPr kumimoji="1" lang="en-US" altLang="zh-CN" dirty="0"/>
              <a:t>        </a:t>
            </a:r>
            <a:r>
              <a:rPr kumimoji="1" lang="en-US" altLang="zh-CN" dirty="0" err="1"/>
              <a:t>nullif</a:t>
            </a:r>
            <a:r>
              <a:rPr kumimoji="1" lang="en-US" altLang="zh-CN" dirty="0"/>
              <a:t>(</a:t>
            </a:r>
            <a:r>
              <a:rPr kumimoji="1" lang="en-US" altLang="zh-CN" dirty="0" err="1"/>
              <a:t>updated_at</a:t>
            </a:r>
            <a:r>
              <a:rPr kumimoji="1" lang="en-US" altLang="zh-CN" dirty="0"/>
              <a:t>, </a:t>
            </a:r>
            <a:r>
              <a:rPr kumimoji="1" lang="en-US" altLang="zh-CN" dirty="0" err="1"/>
              <a:t>updated_at</a:t>
            </a:r>
            <a:r>
              <a:rPr kumimoji="1" lang="en-US" altLang="zh-CN" dirty="0"/>
              <a:t>) as </a:t>
            </a:r>
            <a:r>
              <a:rPr kumimoji="1" lang="en-US" altLang="zh-CN" dirty="0" err="1"/>
              <a:t>dbt_valid_to</a:t>
            </a:r>
            <a:endParaRPr kumimoji="1" lang="en-US" altLang="zh-CN" dirty="0"/>
          </a:p>
          <a:p>
            <a:pPr marL="0" indent="0">
              <a:buNone/>
            </a:pPr>
            <a:r>
              <a:rPr kumimoji="1" lang="en-US" altLang="zh-CN" dirty="0"/>
              <a:t>    from (</a:t>
            </a:r>
          </a:p>
          <a:p>
            <a:pPr marL="0" indent="0">
              <a:buNone/>
            </a:pPr>
            <a:r>
              <a:rPr kumimoji="1" lang="en-US" altLang="zh-CN" dirty="0"/>
              <a:t>select * from </a:t>
            </a:r>
            <a:r>
              <a:rPr kumimoji="1" lang="en-US" altLang="zh-CN" dirty="0" err="1"/>
              <a:t>dbt.orders</a:t>
            </a:r>
            <a:endParaRPr kumimoji="1" lang="en-US" altLang="zh-CN" dirty="0"/>
          </a:p>
          <a:p>
            <a:pPr marL="0" indent="0">
              <a:buNone/>
            </a:pPr>
            <a:r>
              <a:rPr kumimoji="1" lang="en-US" altLang="zh-CN" dirty="0"/>
              <a:t>    ) </a:t>
            </a:r>
            <a:r>
              <a:rPr kumimoji="1" lang="en-US" altLang="zh-CN" dirty="0" err="1"/>
              <a:t>sbq</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523397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2C881-2B2D-250D-EA5F-3E92D04172EA}"/>
              </a:ext>
            </a:extLst>
          </p:cNvPr>
          <p:cNvSpPr>
            <a:spLocks noGrp="1"/>
          </p:cNvSpPr>
          <p:nvPr>
            <p:ph type="title"/>
          </p:nvPr>
        </p:nvSpPr>
        <p:spPr/>
        <p:txBody>
          <a:bodyPr/>
          <a:lstStyle/>
          <a:p>
            <a:r>
              <a:rPr kumimoji="1" lang="en-US" altLang="zh-CN" dirty="0"/>
              <a:t>seeds</a:t>
            </a:r>
            <a:endParaRPr kumimoji="1" lang="zh-CN" altLang="en-US" dirty="0"/>
          </a:p>
        </p:txBody>
      </p:sp>
      <p:sp>
        <p:nvSpPr>
          <p:cNvPr id="3" name="内容占位符 2">
            <a:extLst>
              <a:ext uri="{FF2B5EF4-FFF2-40B4-BE49-F238E27FC236}">
                <a16:creationId xmlns:a16="http://schemas.microsoft.com/office/drawing/2014/main" id="{CF4D9D9F-F9E9-D499-ECEA-ADCD06A39EA6}"/>
              </a:ext>
            </a:extLst>
          </p:cNvPr>
          <p:cNvSpPr>
            <a:spLocks noGrp="1"/>
          </p:cNvSpPr>
          <p:nvPr>
            <p:ph idx="1"/>
          </p:nvPr>
        </p:nvSpPr>
        <p:spPr/>
        <p:txBody>
          <a:bodyPr>
            <a:normAutofit fontScale="85000" lnSpcReduction="20000"/>
          </a:bodyPr>
          <a:lstStyle/>
          <a:p>
            <a:endParaRPr kumimoji="1" lang="en-US" altLang="zh-CN" dirty="0"/>
          </a:p>
          <a:p>
            <a:pPr algn="l">
              <a:buFont typeface="Arial" panose="020B0604020202020204" pitchFamily="34" charset="0"/>
              <a:buChar char="•"/>
            </a:pPr>
            <a:r>
              <a:rPr lang="en-US" altLang="zh-CN" b="0" i="0" dirty="0">
                <a:solidFill>
                  <a:srgbClr val="36394D"/>
                </a:solidFill>
                <a:effectLst/>
                <a:latin typeface="Source Sans Pro" panose="020B0503030403020204" pitchFamily="34" charset="0"/>
              </a:rPr>
              <a:t>Seeds are .csv files that live in the seeds folder (or if you're using a </a:t>
            </a:r>
            <a:r>
              <a:rPr lang="en-US" altLang="zh-CN" b="0" i="0" dirty="0" err="1">
                <a:solidFill>
                  <a:srgbClr val="36394D"/>
                </a:solidFill>
                <a:effectLst/>
                <a:latin typeface="Source Sans Pro" panose="020B0503030403020204" pitchFamily="34" charset="0"/>
              </a:rPr>
              <a:t>dbt</a:t>
            </a:r>
            <a:r>
              <a:rPr lang="en-US" altLang="zh-CN" b="0" i="0" dirty="0">
                <a:solidFill>
                  <a:srgbClr val="36394D"/>
                </a:solidFill>
                <a:effectLst/>
                <a:latin typeface="Source Sans Pro" panose="020B0503030403020204" pitchFamily="34" charset="0"/>
              </a:rPr>
              <a:t> version prior to 1.0.0, it will be called the data folder) .</a:t>
            </a:r>
          </a:p>
          <a:p>
            <a:pPr algn="l">
              <a:buFont typeface="Arial" panose="020B0604020202020204" pitchFamily="34" charset="0"/>
              <a:buChar char="•"/>
            </a:pPr>
            <a:r>
              <a:rPr lang="en-US" altLang="zh-CN" b="0" i="0" dirty="0">
                <a:solidFill>
                  <a:srgbClr val="36394D"/>
                </a:solidFill>
                <a:effectLst/>
                <a:latin typeface="Source Sans Pro" panose="020B0503030403020204" pitchFamily="34" charset="0"/>
              </a:rPr>
              <a:t>When executing </a:t>
            </a:r>
            <a:r>
              <a:rPr lang="en-US" altLang="zh-CN" b="0" i="0" dirty="0" err="1">
                <a:solidFill>
                  <a:srgbClr val="36394D"/>
                </a:solidFill>
                <a:effectLst/>
                <a:latin typeface="Source Sans Pro" panose="020B0503030403020204" pitchFamily="34" charset="0"/>
              </a:rPr>
              <a:t>dbt</a:t>
            </a:r>
            <a:r>
              <a:rPr lang="en-US" altLang="zh-CN" b="0" i="0" dirty="0">
                <a:solidFill>
                  <a:srgbClr val="36394D"/>
                </a:solidFill>
                <a:effectLst/>
                <a:latin typeface="Source Sans Pro" panose="020B0503030403020204" pitchFamily="34" charset="0"/>
              </a:rPr>
              <a:t> seed, seeds will be built in your Data Warehouse as tables. Seeds can be references using the ref macro - just like models!</a:t>
            </a:r>
          </a:p>
          <a:p>
            <a:pPr algn="l">
              <a:buFont typeface="Arial" panose="020B0604020202020204" pitchFamily="34" charset="0"/>
              <a:buChar char="•"/>
            </a:pPr>
            <a:r>
              <a:rPr lang="zh-CN" altLang="en-US" b="0" i="0" dirty="0">
                <a:solidFill>
                  <a:srgbClr val="36394D"/>
                </a:solidFill>
                <a:effectLst/>
                <a:latin typeface="Source Sans Pro" panose="020B0503030403020204" pitchFamily="34" charset="0"/>
              </a:rPr>
              <a:t>✅ </a:t>
            </a:r>
            <a:r>
              <a:rPr lang="en-US" altLang="zh-CN" b="0" i="0" dirty="0">
                <a:solidFill>
                  <a:srgbClr val="36394D"/>
                </a:solidFill>
                <a:effectLst/>
                <a:latin typeface="Source Sans Pro" panose="020B0503030403020204" pitchFamily="34" charset="0"/>
              </a:rPr>
              <a:t>Seeds </a:t>
            </a:r>
            <a:r>
              <a:rPr lang="en-US" altLang="zh-CN" b="1" i="0" dirty="0">
                <a:solidFill>
                  <a:srgbClr val="36394D"/>
                </a:solidFill>
                <a:effectLst/>
                <a:latin typeface="Source Sans Pro" panose="020B0503030403020204" pitchFamily="34" charset="0"/>
              </a:rPr>
              <a:t>should</a:t>
            </a:r>
            <a:r>
              <a:rPr lang="en-US" altLang="zh-CN" b="0" i="0" dirty="0">
                <a:solidFill>
                  <a:srgbClr val="36394D"/>
                </a:solidFill>
                <a:effectLst/>
                <a:latin typeface="Source Sans Pro" panose="020B0503030403020204" pitchFamily="34" charset="0"/>
              </a:rPr>
              <a:t> be used for data that doesn't change frequently.</a:t>
            </a:r>
          </a:p>
          <a:p>
            <a:pPr algn="l">
              <a:buFont typeface="Arial" panose="020B0604020202020204" pitchFamily="34" charset="0"/>
              <a:buChar char="•"/>
            </a:pPr>
            <a:r>
              <a:rPr lang="zh-CN" altLang="en-US" b="0" i="0" dirty="0">
                <a:solidFill>
                  <a:srgbClr val="36394D"/>
                </a:solidFill>
                <a:effectLst/>
                <a:latin typeface="Source Sans Pro" panose="020B0503030403020204" pitchFamily="34" charset="0"/>
              </a:rPr>
              <a:t>⛔️ </a:t>
            </a:r>
            <a:r>
              <a:rPr lang="en-US" altLang="zh-CN" b="0" i="0" dirty="0">
                <a:solidFill>
                  <a:srgbClr val="36394D"/>
                </a:solidFill>
                <a:effectLst/>
                <a:latin typeface="Source Sans Pro" panose="020B0503030403020204" pitchFamily="34" charset="0"/>
              </a:rPr>
              <a:t>Seeds </a:t>
            </a:r>
            <a:r>
              <a:rPr lang="en-US" altLang="zh-CN" b="1" i="0" dirty="0">
                <a:solidFill>
                  <a:srgbClr val="36394D"/>
                </a:solidFill>
                <a:effectLst/>
                <a:latin typeface="Source Sans Pro" panose="020B0503030403020204" pitchFamily="34" charset="0"/>
              </a:rPr>
              <a:t>should not</a:t>
            </a:r>
            <a:r>
              <a:rPr lang="en-US" altLang="zh-CN" b="0" i="0" dirty="0">
                <a:solidFill>
                  <a:srgbClr val="36394D"/>
                </a:solidFill>
                <a:effectLst/>
                <a:latin typeface="Source Sans Pro" panose="020B0503030403020204" pitchFamily="34" charset="0"/>
              </a:rPr>
              <a:t> be the process for uploading data that changes frequently</a:t>
            </a:r>
          </a:p>
          <a:p>
            <a:pPr algn="l">
              <a:buFont typeface="Arial" panose="020B0604020202020204" pitchFamily="34" charset="0"/>
              <a:buChar char="•"/>
            </a:pPr>
            <a:r>
              <a:rPr lang="en-US" altLang="zh-CN" b="0" i="0" dirty="0">
                <a:solidFill>
                  <a:srgbClr val="36394D"/>
                </a:solidFill>
                <a:effectLst/>
                <a:latin typeface="Source Sans Pro" panose="020B0503030403020204" pitchFamily="34" charset="0"/>
              </a:rPr>
              <a:t>Seeds are useful for loading country codes, employee emails, or employee account IDs</a:t>
            </a:r>
          </a:p>
          <a:p>
            <a:pPr marL="742950" lvl="1" indent="-285750" algn="l">
              <a:buFont typeface="Arial" panose="020B0604020202020204" pitchFamily="34" charset="0"/>
              <a:buChar char="•"/>
            </a:pPr>
            <a:r>
              <a:rPr lang="en-US" altLang="zh-CN" b="0" i="0" dirty="0">
                <a:solidFill>
                  <a:srgbClr val="36394D"/>
                </a:solidFill>
                <a:effectLst/>
                <a:latin typeface="Source Sans Pro" panose="020B0503030403020204" pitchFamily="34" charset="0"/>
              </a:rPr>
              <a:t>Note: If you have a rapidly growing or large company, this may be better addressed through an orchestrated loading solution</a:t>
            </a:r>
          </a:p>
          <a:p>
            <a:pPr marL="0" indent="0">
              <a:buNone/>
            </a:pPr>
            <a:endParaRPr kumimoji="1" lang="en-US" altLang="zh-CN" dirty="0"/>
          </a:p>
          <a:p>
            <a:r>
              <a:rPr kumimoji="1" lang="en-US" altLang="zh-CN" dirty="0"/>
              <a:t>https://</a:t>
            </a:r>
            <a:r>
              <a:rPr kumimoji="1" lang="en-US" altLang="zh-CN" dirty="0" err="1"/>
              <a:t>www.mappr.co</a:t>
            </a:r>
            <a:r>
              <a:rPr kumimoji="1" lang="en-US" altLang="zh-CN" dirty="0"/>
              <a:t>/political-maps/us-regions-map/</a:t>
            </a:r>
            <a:endParaRPr kumimoji="1" lang="zh-CN" altLang="en-US" dirty="0"/>
          </a:p>
        </p:txBody>
      </p:sp>
    </p:spTree>
    <p:extLst>
      <p:ext uri="{BB962C8B-B14F-4D97-AF65-F5344CB8AC3E}">
        <p14:creationId xmlns:p14="http://schemas.microsoft.com/office/powerpoint/2010/main" val="2111529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10619-D1C7-F6CC-07C9-22580880D0FD}"/>
              </a:ext>
            </a:extLst>
          </p:cNvPr>
          <p:cNvSpPr>
            <a:spLocks noGrp="1"/>
          </p:cNvSpPr>
          <p:nvPr>
            <p:ph type="title"/>
          </p:nvPr>
        </p:nvSpPr>
        <p:spPr/>
        <p:txBody>
          <a:bodyPr/>
          <a:lstStyle/>
          <a:p>
            <a:r>
              <a:rPr kumimoji="1" lang="zh-CN" altLang="en-US" dirty="0"/>
              <a:t>入门建议</a:t>
            </a:r>
          </a:p>
        </p:txBody>
      </p:sp>
      <p:sp>
        <p:nvSpPr>
          <p:cNvPr id="3" name="内容占位符 2">
            <a:extLst>
              <a:ext uri="{FF2B5EF4-FFF2-40B4-BE49-F238E27FC236}">
                <a16:creationId xmlns:a16="http://schemas.microsoft.com/office/drawing/2014/main" id="{9C493F4E-67A6-47E3-9879-D70DE3934EA7}"/>
              </a:ext>
            </a:extLst>
          </p:cNvPr>
          <p:cNvSpPr>
            <a:spLocks noGrp="1"/>
          </p:cNvSpPr>
          <p:nvPr>
            <p:ph idx="1"/>
          </p:nvPr>
        </p:nvSpPr>
        <p:spPr/>
        <p:txBody>
          <a:bodyPr>
            <a:normAutofit fontScale="92500" lnSpcReduction="20000"/>
          </a:bodyPr>
          <a:lstStyle/>
          <a:p>
            <a:r>
              <a:rPr kumimoji="1" lang="zh-CN" altLang="en-US" dirty="0"/>
              <a:t>使用</a:t>
            </a:r>
            <a:r>
              <a:rPr kumimoji="1" lang="en-US" altLang="zh-CN" dirty="0" err="1"/>
              <a:t>dbt</a:t>
            </a:r>
            <a:r>
              <a:rPr kumimoji="1" lang="en-US" altLang="zh-CN" dirty="0"/>
              <a:t>-cloud</a:t>
            </a:r>
            <a:r>
              <a:rPr kumimoji="1" lang="zh-CN" altLang="en-US" dirty="0"/>
              <a:t>与</a:t>
            </a:r>
            <a:r>
              <a:rPr kumimoji="1" lang="en-US" altLang="zh-CN" dirty="0"/>
              <a:t>snowflake(China’s sign up blocked)</a:t>
            </a:r>
          </a:p>
          <a:p>
            <a:r>
              <a:rPr kumimoji="1" lang="en-US" altLang="zh-CN" dirty="0">
                <a:hlinkClick r:id="rId2"/>
              </a:rPr>
              <a:t>https://cloud.getdbt.com/develop/189834/projects/277665</a:t>
            </a:r>
            <a:endParaRPr kumimoji="1" lang="en-US" altLang="zh-CN" dirty="0"/>
          </a:p>
          <a:p>
            <a:endParaRPr kumimoji="1" lang="en-US" altLang="zh-CN" dirty="0"/>
          </a:p>
          <a:p>
            <a:pPr marL="0" indent="0">
              <a:buNone/>
            </a:pPr>
            <a:r>
              <a:rPr kumimoji="1" lang="en-US" altLang="zh-CN" dirty="0"/>
              <a:t>Resources:</a:t>
            </a:r>
          </a:p>
          <a:p>
            <a:r>
              <a:rPr kumimoji="1" lang="en-US" altLang="zh-CN" dirty="0">
                <a:hlinkClick r:id="rId3"/>
              </a:rPr>
              <a:t>https://docs.getdbt.com/quickstarts/snowflake</a:t>
            </a:r>
            <a:endParaRPr kumimoji="1" lang="en-US" altLang="zh-CN" dirty="0"/>
          </a:p>
          <a:p>
            <a:r>
              <a:rPr kumimoji="1" lang="en-US" altLang="zh-CN" dirty="0">
                <a:hlinkClick r:id="rId4"/>
              </a:rPr>
              <a:t>https://courses.getdbt.com/courses/fundamentals</a:t>
            </a:r>
            <a:endParaRPr kumimoji="1" lang="en-US" altLang="zh-CN" dirty="0"/>
          </a:p>
          <a:p>
            <a:r>
              <a:rPr kumimoji="1" lang="en-US" altLang="zh-CN" dirty="0">
                <a:hlinkClick r:id="rId5"/>
              </a:rPr>
              <a:t>https://courses.getdbt.com/courses/</a:t>
            </a:r>
            <a:r>
              <a:rPr kumimoji="1" lang="en-US" altLang="zh-CN" dirty="0"/>
              <a:t> </a:t>
            </a:r>
          </a:p>
          <a:p>
            <a:endParaRPr kumimoji="1" lang="en-US" altLang="zh-CN" dirty="0"/>
          </a:p>
          <a:p>
            <a:pPr marL="0" indent="0">
              <a:buNone/>
            </a:pPr>
            <a:r>
              <a:rPr kumimoji="1" lang="en-US" altLang="zh-CN" dirty="0"/>
              <a:t>Practices:</a:t>
            </a:r>
          </a:p>
          <a:p>
            <a:r>
              <a:rPr kumimoji="1" lang="en-US" altLang="zh-CN" dirty="0"/>
              <a:t>https://</a:t>
            </a:r>
            <a:r>
              <a:rPr kumimoji="1" lang="en-US" altLang="zh-CN" dirty="0" err="1"/>
              <a:t>docs.getdbt.com</a:t>
            </a:r>
            <a:r>
              <a:rPr kumimoji="1" lang="en-US" altLang="zh-CN" dirty="0"/>
              <a:t>/guides/best-practices</a:t>
            </a:r>
            <a:endParaRPr kumimoji="1" lang="zh-CN" altLang="en-US" dirty="0"/>
          </a:p>
        </p:txBody>
      </p:sp>
    </p:spTree>
    <p:extLst>
      <p:ext uri="{BB962C8B-B14F-4D97-AF65-F5344CB8AC3E}">
        <p14:creationId xmlns:p14="http://schemas.microsoft.com/office/powerpoint/2010/main" val="1239353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58013-8B94-4399-555C-11E24D30DB62}"/>
              </a:ext>
            </a:extLst>
          </p:cNvPr>
          <p:cNvSpPr>
            <a:spLocks noGrp="1"/>
          </p:cNvSpPr>
          <p:nvPr>
            <p:ph type="title"/>
          </p:nvPr>
        </p:nvSpPr>
        <p:spPr/>
        <p:txBody>
          <a:bodyPr/>
          <a:lstStyle/>
          <a:p>
            <a:r>
              <a:rPr kumimoji="1" lang="zh-CN" altLang="en-US" dirty="0"/>
              <a:t>总结</a:t>
            </a:r>
          </a:p>
        </p:txBody>
      </p:sp>
      <p:sp>
        <p:nvSpPr>
          <p:cNvPr id="3" name="内容占位符 2">
            <a:extLst>
              <a:ext uri="{FF2B5EF4-FFF2-40B4-BE49-F238E27FC236}">
                <a16:creationId xmlns:a16="http://schemas.microsoft.com/office/drawing/2014/main" id="{84B40D2E-8A48-A638-1774-EDEA924C244E}"/>
              </a:ext>
            </a:extLst>
          </p:cNvPr>
          <p:cNvSpPr>
            <a:spLocks noGrp="1"/>
          </p:cNvSpPr>
          <p:nvPr>
            <p:ph idx="1"/>
          </p:nvPr>
        </p:nvSpPr>
        <p:spPr/>
        <p:txBody>
          <a:bodyPr>
            <a:normAutofit lnSpcReduction="10000"/>
          </a:bodyPr>
          <a:lstStyle/>
          <a:p>
            <a:r>
              <a:rPr kumimoji="1" lang="en-US" altLang="zh-CN" dirty="0"/>
              <a:t>Transform</a:t>
            </a:r>
            <a:r>
              <a:rPr kumimoji="1" lang="zh-CN" altLang="en-US" dirty="0"/>
              <a:t>的流程非常清晰</a:t>
            </a:r>
            <a:r>
              <a:rPr kumimoji="1" lang="en-US" altLang="zh-CN" dirty="0"/>
              <a:t>(</a:t>
            </a:r>
            <a:r>
              <a:rPr kumimoji="1" lang="zh-CN" altLang="en-US" dirty="0"/>
              <a:t>可根据流程进一步优化代码）</a:t>
            </a:r>
            <a:endParaRPr kumimoji="1" lang="en-US" altLang="zh-CN" dirty="0"/>
          </a:p>
          <a:p>
            <a:r>
              <a:rPr kumimoji="1" lang="zh-CN" altLang="en-US" dirty="0"/>
              <a:t>文档与代码结合，代码即文档</a:t>
            </a:r>
            <a:endParaRPr kumimoji="1" lang="en-US" altLang="zh-CN" dirty="0"/>
          </a:p>
          <a:p>
            <a:r>
              <a:rPr kumimoji="1" lang="en-US" altLang="zh-CN" dirty="0"/>
              <a:t>Test-case</a:t>
            </a:r>
            <a:r>
              <a:rPr kumimoji="1" lang="zh-CN" altLang="en-US" dirty="0"/>
              <a:t>集成</a:t>
            </a:r>
            <a:r>
              <a:rPr kumimoji="1" lang="en-US" altLang="zh-CN" dirty="0"/>
              <a:t>run</a:t>
            </a:r>
          </a:p>
          <a:p>
            <a:r>
              <a:rPr kumimoji="1" lang="zh-CN" altLang="en-US" dirty="0"/>
              <a:t>规范性</a:t>
            </a:r>
            <a:r>
              <a:rPr kumimoji="1" lang="en-US" altLang="zh-CN" dirty="0"/>
              <a:t>/</a:t>
            </a:r>
            <a:r>
              <a:rPr kumimoji="1" lang="zh-CN" altLang="en-US" dirty="0"/>
              <a:t>运维性</a:t>
            </a:r>
            <a:endParaRPr kumimoji="1" lang="en-US" altLang="zh-CN" dirty="0"/>
          </a:p>
          <a:p>
            <a:endParaRPr kumimoji="1" lang="en-US" altLang="zh-CN" dirty="0"/>
          </a:p>
          <a:p>
            <a:r>
              <a:rPr kumimoji="1" lang="zh-CN" altLang="en-US" dirty="0">
                <a:solidFill>
                  <a:srgbClr val="FF0000"/>
                </a:solidFill>
              </a:rPr>
              <a:t>灵活性（框住）</a:t>
            </a:r>
            <a:endParaRPr kumimoji="1" lang="en-US" altLang="zh-CN" dirty="0">
              <a:solidFill>
                <a:srgbClr val="FF0000"/>
              </a:solidFill>
            </a:endParaRPr>
          </a:p>
          <a:p>
            <a:r>
              <a:rPr kumimoji="1" lang="zh-CN" altLang="en-US" dirty="0">
                <a:solidFill>
                  <a:srgbClr val="FF0000"/>
                </a:solidFill>
              </a:rPr>
              <a:t>写（不方便）</a:t>
            </a:r>
            <a:endParaRPr kumimoji="1" lang="en-US" altLang="zh-CN" dirty="0">
              <a:solidFill>
                <a:srgbClr val="FF0000"/>
              </a:solidFill>
            </a:endParaRPr>
          </a:p>
          <a:p>
            <a:endParaRPr kumimoji="1" lang="en-US" altLang="zh-CN" dirty="0">
              <a:solidFill>
                <a:srgbClr val="FF0000"/>
              </a:solidFill>
            </a:endParaRPr>
          </a:p>
          <a:p>
            <a:r>
              <a:rPr kumimoji="1" lang="zh-CN" altLang="en-US" dirty="0"/>
              <a:t>迁移开始？</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2290342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C0146A33-703C-8977-C550-9C4EC75A03E3}"/>
              </a:ext>
            </a:extLst>
          </p:cNvPr>
          <p:cNvCxnSpPr>
            <a:cxnSpLocks/>
          </p:cNvCxnSpPr>
          <p:nvPr/>
        </p:nvCxnSpPr>
        <p:spPr>
          <a:xfrm>
            <a:off x="5015517" y="1265139"/>
            <a:ext cx="22446" cy="460020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37F3366-F72F-4825-0C92-32EAC7FE3D73}"/>
              </a:ext>
            </a:extLst>
          </p:cNvPr>
          <p:cNvSpPr txBox="1"/>
          <p:nvPr/>
        </p:nvSpPr>
        <p:spPr>
          <a:xfrm>
            <a:off x="4554934" y="957362"/>
            <a:ext cx="855261" cy="307777"/>
          </a:xfrm>
          <a:prstGeom prst="rect">
            <a:avLst/>
          </a:prstGeom>
          <a:noFill/>
        </p:spPr>
        <p:txBody>
          <a:bodyPr wrap="square" rtlCol="0">
            <a:spAutoFit/>
          </a:bodyPr>
          <a:lstStyle/>
          <a:p>
            <a:r>
              <a:rPr kumimoji="1" lang="en-US" altLang="zh-CN" sz="1400" dirty="0">
                <a:solidFill>
                  <a:srgbClr val="FF0000"/>
                </a:solidFill>
              </a:rPr>
              <a:t>Master</a:t>
            </a:r>
            <a:endParaRPr kumimoji="1" lang="zh-CN" altLang="en-US" dirty="0">
              <a:solidFill>
                <a:srgbClr val="FF0000"/>
              </a:solidFill>
            </a:endParaRPr>
          </a:p>
        </p:txBody>
      </p:sp>
      <p:cxnSp>
        <p:nvCxnSpPr>
          <p:cNvPr id="10" name="直线连接符 9">
            <a:extLst>
              <a:ext uri="{FF2B5EF4-FFF2-40B4-BE49-F238E27FC236}">
                <a16:creationId xmlns:a16="http://schemas.microsoft.com/office/drawing/2014/main" id="{CB025227-596B-85DE-53C9-F59E7313E30A}"/>
              </a:ext>
            </a:extLst>
          </p:cNvPr>
          <p:cNvCxnSpPr>
            <a:cxnSpLocks/>
          </p:cNvCxnSpPr>
          <p:nvPr/>
        </p:nvCxnSpPr>
        <p:spPr>
          <a:xfrm>
            <a:off x="2613424" y="2781384"/>
            <a:ext cx="2776" cy="178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DD823D96-CEDC-C87D-0209-19C67317D4EF}"/>
              </a:ext>
            </a:extLst>
          </p:cNvPr>
          <p:cNvCxnSpPr>
            <a:cxnSpLocks/>
          </p:cNvCxnSpPr>
          <p:nvPr/>
        </p:nvCxnSpPr>
        <p:spPr>
          <a:xfrm>
            <a:off x="3225800" y="2581276"/>
            <a:ext cx="0" cy="923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BA4793BE-52CA-A8F4-81C6-951655D400EF}"/>
              </a:ext>
            </a:extLst>
          </p:cNvPr>
          <p:cNvCxnSpPr>
            <a:cxnSpLocks/>
          </p:cNvCxnSpPr>
          <p:nvPr/>
        </p:nvCxnSpPr>
        <p:spPr>
          <a:xfrm flipH="1">
            <a:off x="4275301" y="1265139"/>
            <a:ext cx="4599" cy="50615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A58E41E0-094C-3B6A-638B-AE49ED5DD649}"/>
              </a:ext>
            </a:extLst>
          </p:cNvPr>
          <p:cNvCxnSpPr>
            <a:cxnSpLocks/>
          </p:cNvCxnSpPr>
          <p:nvPr/>
        </p:nvCxnSpPr>
        <p:spPr>
          <a:xfrm>
            <a:off x="5782962" y="3763444"/>
            <a:ext cx="0" cy="382957"/>
          </a:xfrm>
          <a:prstGeom prst="line">
            <a:avLst/>
          </a:prstGeom>
          <a:ln w="25400"/>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1403DDFA-2342-7890-836A-8C5B253196E0}"/>
              </a:ext>
            </a:extLst>
          </p:cNvPr>
          <p:cNvSpPr txBox="1"/>
          <p:nvPr/>
        </p:nvSpPr>
        <p:spPr>
          <a:xfrm>
            <a:off x="1911368" y="2171006"/>
            <a:ext cx="867549" cy="253916"/>
          </a:xfrm>
          <a:prstGeom prst="rect">
            <a:avLst/>
          </a:prstGeom>
          <a:noFill/>
        </p:spPr>
        <p:txBody>
          <a:bodyPr wrap="square" rtlCol="0">
            <a:spAutoFit/>
          </a:bodyPr>
          <a:lstStyle/>
          <a:p>
            <a:r>
              <a:rPr kumimoji="1" lang="en-US" altLang="zh-CN" sz="1050" dirty="0"/>
              <a:t>feature/inv</a:t>
            </a:r>
            <a:endParaRPr kumimoji="1" lang="zh-CN" altLang="en-US" sz="1200" dirty="0"/>
          </a:p>
        </p:txBody>
      </p:sp>
      <p:sp>
        <p:nvSpPr>
          <p:cNvPr id="16" name="文本框 15">
            <a:extLst>
              <a:ext uri="{FF2B5EF4-FFF2-40B4-BE49-F238E27FC236}">
                <a16:creationId xmlns:a16="http://schemas.microsoft.com/office/drawing/2014/main" id="{804641C9-8E07-F26B-D78E-B6CC112BF92E}"/>
              </a:ext>
            </a:extLst>
          </p:cNvPr>
          <p:cNvSpPr txBox="1"/>
          <p:nvPr/>
        </p:nvSpPr>
        <p:spPr>
          <a:xfrm>
            <a:off x="2778917" y="2171006"/>
            <a:ext cx="973933" cy="253916"/>
          </a:xfrm>
          <a:prstGeom prst="rect">
            <a:avLst/>
          </a:prstGeom>
          <a:noFill/>
        </p:spPr>
        <p:txBody>
          <a:bodyPr wrap="square" rtlCol="0">
            <a:spAutoFit/>
          </a:bodyPr>
          <a:lstStyle/>
          <a:p>
            <a:r>
              <a:rPr kumimoji="1" lang="en-US" altLang="zh-CN" sz="1050" dirty="0"/>
              <a:t>Feature/</a:t>
            </a:r>
            <a:r>
              <a:rPr kumimoji="1" lang="en-US" altLang="zh-CN" sz="1050" dirty="0" err="1"/>
              <a:t>pnl</a:t>
            </a:r>
            <a:endParaRPr kumimoji="1" lang="zh-CN" altLang="en-US" sz="1200" dirty="0"/>
          </a:p>
        </p:txBody>
      </p:sp>
      <p:sp>
        <p:nvSpPr>
          <p:cNvPr id="18" name="文本框 17">
            <a:extLst>
              <a:ext uri="{FF2B5EF4-FFF2-40B4-BE49-F238E27FC236}">
                <a16:creationId xmlns:a16="http://schemas.microsoft.com/office/drawing/2014/main" id="{E7330C58-79A3-016B-A7D1-1AD7DCD088B6}"/>
              </a:ext>
            </a:extLst>
          </p:cNvPr>
          <p:cNvSpPr txBox="1"/>
          <p:nvPr/>
        </p:nvSpPr>
        <p:spPr>
          <a:xfrm>
            <a:off x="3757020" y="962224"/>
            <a:ext cx="855261" cy="307777"/>
          </a:xfrm>
          <a:prstGeom prst="rect">
            <a:avLst/>
          </a:prstGeom>
          <a:noFill/>
        </p:spPr>
        <p:txBody>
          <a:bodyPr wrap="square" rtlCol="0">
            <a:spAutoFit/>
          </a:bodyPr>
          <a:lstStyle/>
          <a:p>
            <a:r>
              <a:rPr kumimoji="1" lang="en-US" altLang="zh-CN" sz="1400" dirty="0">
                <a:solidFill>
                  <a:srgbClr val="FF0000"/>
                </a:solidFill>
              </a:rPr>
              <a:t>Develop</a:t>
            </a:r>
            <a:endParaRPr kumimoji="1" lang="zh-CN" altLang="en-US" dirty="0">
              <a:solidFill>
                <a:srgbClr val="FF0000"/>
              </a:solidFill>
            </a:endParaRPr>
          </a:p>
        </p:txBody>
      </p:sp>
      <p:cxnSp>
        <p:nvCxnSpPr>
          <p:cNvPr id="22" name="直线连接符 21">
            <a:extLst>
              <a:ext uri="{FF2B5EF4-FFF2-40B4-BE49-F238E27FC236}">
                <a16:creationId xmlns:a16="http://schemas.microsoft.com/office/drawing/2014/main" id="{B9975460-223C-753F-0A80-D7CB30D62849}"/>
              </a:ext>
            </a:extLst>
          </p:cNvPr>
          <p:cNvCxnSpPr>
            <a:cxnSpLocks/>
          </p:cNvCxnSpPr>
          <p:nvPr/>
        </p:nvCxnSpPr>
        <p:spPr>
          <a:xfrm>
            <a:off x="1288557" y="3501081"/>
            <a:ext cx="5549900" cy="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76860B8-388F-09C9-0459-A766B0FB39AF}"/>
              </a:ext>
            </a:extLst>
          </p:cNvPr>
          <p:cNvSpPr txBox="1"/>
          <p:nvPr/>
        </p:nvSpPr>
        <p:spPr>
          <a:xfrm>
            <a:off x="542153" y="2940177"/>
            <a:ext cx="765948" cy="253909"/>
          </a:xfrm>
          <a:prstGeom prst="rect">
            <a:avLst/>
          </a:prstGeom>
          <a:noFill/>
        </p:spPr>
        <p:txBody>
          <a:bodyPr wrap="square" rtlCol="0">
            <a:spAutoFit/>
          </a:bodyPr>
          <a:lstStyle/>
          <a:p>
            <a:r>
              <a:rPr kumimoji="1" lang="en-US" altLang="zh-CN" sz="1050" dirty="0"/>
              <a:t>WK35</a:t>
            </a:r>
            <a:endParaRPr kumimoji="1" lang="zh-CN" altLang="en-US" sz="1200" dirty="0"/>
          </a:p>
        </p:txBody>
      </p:sp>
      <p:cxnSp>
        <p:nvCxnSpPr>
          <p:cNvPr id="27" name="直线连接符 26">
            <a:extLst>
              <a:ext uri="{FF2B5EF4-FFF2-40B4-BE49-F238E27FC236}">
                <a16:creationId xmlns:a16="http://schemas.microsoft.com/office/drawing/2014/main" id="{32C9EC6C-E6B1-2E6E-CB27-DAA46EAA9C7B}"/>
              </a:ext>
            </a:extLst>
          </p:cNvPr>
          <p:cNvCxnSpPr>
            <a:cxnSpLocks/>
          </p:cNvCxnSpPr>
          <p:nvPr/>
        </p:nvCxnSpPr>
        <p:spPr>
          <a:xfrm>
            <a:off x="1229516" y="3067093"/>
            <a:ext cx="5549900" cy="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2A6D8321-90DF-D506-B37F-84D11076294F}"/>
              </a:ext>
            </a:extLst>
          </p:cNvPr>
          <p:cNvSpPr txBox="1"/>
          <p:nvPr/>
        </p:nvSpPr>
        <p:spPr>
          <a:xfrm>
            <a:off x="483027" y="3429000"/>
            <a:ext cx="867549" cy="253916"/>
          </a:xfrm>
          <a:prstGeom prst="rect">
            <a:avLst/>
          </a:prstGeom>
          <a:noFill/>
        </p:spPr>
        <p:txBody>
          <a:bodyPr wrap="square" rtlCol="0">
            <a:spAutoFit/>
          </a:bodyPr>
          <a:lstStyle/>
          <a:p>
            <a:r>
              <a:rPr kumimoji="1" lang="en-US" altLang="zh-CN" sz="1050" dirty="0"/>
              <a:t>WK36</a:t>
            </a:r>
            <a:endParaRPr kumimoji="1" lang="zh-CN" altLang="en-US" sz="1200" dirty="0"/>
          </a:p>
        </p:txBody>
      </p:sp>
      <p:cxnSp>
        <p:nvCxnSpPr>
          <p:cNvPr id="30" name="直线箭头连接符 29">
            <a:extLst>
              <a:ext uri="{FF2B5EF4-FFF2-40B4-BE49-F238E27FC236}">
                <a16:creationId xmlns:a16="http://schemas.microsoft.com/office/drawing/2014/main" id="{6C19BD21-0091-5D2E-B0AE-67867612D5CE}"/>
              </a:ext>
            </a:extLst>
          </p:cNvPr>
          <p:cNvCxnSpPr>
            <a:cxnSpLocks/>
          </p:cNvCxnSpPr>
          <p:nvPr/>
        </p:nvCxnSpPr>
        <p:spPr>
          <a:xfrm flipH="1">
            <a:off x="3211836" y="2171006"/>
            <a:ext cx="1830064" cy="43927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2" name="直线箭头连接符 31">
            <a:extLst>
              <a:ext uri="{FF2B5EF4-FFF2-40B4-BE49-F238E27FC236}">
                <a16:creationId xmlns:a16="http://schemas.microsoft.com/office/drawing/2014/main" id="{9FF0BC50-1544-B2AD-3501-C80DD8ABA39D}"/>
              </a:ext>
            </a:extLst>
          </p:cNvPr>
          <p:cNvCxnSpPr/>
          <p:nvPr/>
        </p:nvCxnSpPr>
        <p:spPr>
          <a:xfrm flipH="1">
            <a:off x="2556864" y="2322317"/>
            <a:ext cx="2425700" cy="483421"/>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36" name="直线箭头连接符 35">
            <a:extLst>
              <a:ext uri="{FF2B5EF4-FFF2-40B4-BE49-F238E27FC236}">
                <a16:creationId xmlns:a16="http://schemas.microsoft.com/office/drawing/2014/main" id="{B7337610-EA6A-C8A5-540B-EEC6F4F79F09}"/>
              </a:ext>
            </a:extLst>
          </p:cNvPr>
          <p:cNvCxnSpPr>
            <a:cxnSpLocks/>
          </p:cNvCxnSpPr>
          <p:nvPr/>
        </p:nvCxnSpPr>
        <p:spPr>
          <a:xfrm>
            <a:off x="2601319" y="2910821"/>
            <a:ext cx="1678580" cy="108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490A4BFD-E12A-899C-3116-D67AFB6C65B6}"/>
              </a:ext>
            </a:extLst>
          </p:cNvPr>
          <p:cNvCxnSpPr>
            <a:cxnSpLocks/>
          </p:cNvCxnSpPr>
          <p:nvPr/>
        </p:nvCxnSpPr>
        <p:spPr>
          <a:xfrm>
            <a:off x="3211836" y="2696262"/>
            <a:ext cx="1056570" cy="170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1E6E9D7A-338D-1960-F1F1-6D939439D950}"/>
              </a:ext>
            </a:extLst>
          </p:cNvPr>
          <p:cNvCxnSpPr>
            <a:cxnSpLocks/>
          </p:cNvCxnSpPr>
          <p:nvPr/>
        </p:nvCxnSpPr>
        <p:spPr>
          <a:xfrm>
            <a:off x="3223331" y="3219141"/>
            <a:ext cx="1818569" cy="2098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直线连接符 45">
            <a:extLst>
              <a:ext uri="{FF2B5EF4-FFF2-40B4-BE49-F238E27FC236}">
                <a16:creationId xmlns:a16="http://schemas.microsoft.com/office/drawing/2014/main" id="{982ED776-D259-5949-00A4-9668DDDF0B77}"/>
              </a:ext>
            </a:extLst>
          </p:cNvPr>
          <p:cNvCxnSpPr>
            <a:cxnSpLocks/>
            <a:stCxn id="47" idx="3"/>
          </p:cNvCxnSpPr>
          <p:nvPr/>
        </p:nvCxnSpPr>
        <p:spPr>
          <a:xfrm flipV="1">
            <a:off x="1331033" y="4121022"/>
            <a:ext cx="5507424" cy="50758"/>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1D6A933-3A03-6276-5BA7-6BA7BCDEE426}"/>
              </a:ext>
            </a:extLst>
          </p:cNvPr>
          <p:cNvSpPr txBox="1"/>
          <p:nvPr/>
        </p:nvSpPr>
        <p:spPr>
          <a:xfrm>
            <a:off x="463484" y="4044822"/>
            <a:ext cx="867549" cy="253916"/>
          </a:xfrm>
          <a:prstGeom prst="rect">
            <a:avLst/>
          </a:prstGeom>
          <a:noFill/>
        </p:spPr>
        <p:txBody>
          <a:bodyPr wrap="square" rtlCol="0">
            <a:spAutoFit/>
          </a:bodyPr>
          <a:lstStyle/>
          <a:p>
            <a:r>
              <a:rPr kumimoji="1" lang="en-US" altLang="zh-CN" sz="1050" dirty="0"/>
              <a:t>WK37</a:t>
            </a:r>
            <a:endParaRPr kumimoji="1" lang="zh-CN" altLang="en-US" sz="1200" dirty="0"/>
          </a:p>
        </p:txBody>
      </p:sp>
      <p:cxnSp>
        <p:nvCxnSpPr>
          <p:cNvPr id="53" name="直线箭头连接符 52">
            <a:extLst>
              <a:ext uri="{FF2B5EF4-FFF2-40B4-BE49-F238E27FC236}">
                <a16:creationId xmlns:a16="http://schemas.microsoft.com/office/drawing/2014/main" id="{01A4CEA8-3933-03D6-CC3C-DF7E84C6F1FD}"/>
              </a:ext>
            </a:extLst>
          </p:cNvPr>
          <p:cNvCxnSpPr/>
          <p:nvPr/>
        </p:nvCxnSpPr>
        <p:spPr>
          <a:xfrm>
            <a:off x="3223331" y="3194086"/>
            <a:ext cx="1066492"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直线箭头连接符 55">
            <a:extLst>
              <a:ext uri="{FF2B5EF4-FFF2-40B4-BE49-F238E27FC236}">
                <a16:creationId xmlns:a16="http://schemas.microsoft.com/office/drawing/2014/main" id="{7A4E4F11-ED57-17D1-C988-DBF4C9502C23}"/>
              </a:ext>
            </a:extLst>
          </p:cNvPr>
          <p:cNvCxnSpPr>
            <a:cxnSpLocks/>
          </p:cNvCxnSpPr>
          <p:nvPr/>
        </p:nvCxnSpPr>
        <p:spPr>
          <a:xfrm flipV="1">
            <a:off x="2605040" y="3361528"/>
            <a:ext cx="1702417" cy="1191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9" name="直线箭头连接符 58">
            <a:extLst>
              <a:ext uri="{FF2B5EF4-FFF2-40B4-BE49-F238E27FC236}">
                <a16:creationId xmlns:a16="http://schemas.microsoft.com/office/drawing/2014/main" id="{823C97A6-EAC3-6B79-EAA1-ADBC62067935}"/>
              </a:ext>
            </a:extLst>
          </p:cNvPr>
          <p:cNvCxnSpPr>
            <a:cxnSpLocks/>
          </p:cNvCxnSpPr>
          <p:nvPr/>
        </p:nvCxnSpPr>
        <p:spPr>
          <a:xfrm flipV="1">
            <a:off x="2613424" y="3692227"/>
            <a:ext cx="1702417" cy="1191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0" name="直线箭头连接符 59">
            <a:extLst>
              <a:ext uri="{FF2B5EF4-FFF2-40B4-BE49-F238E27FC236}">
                <a16:creationId xmlns:a16="http://schemas.microsoft.com/office/drawing/2014/main" id="{3B101063-7DF7-9B12-FDAE-AF0BA2BB1C69}"/>
              </a:ext>
            </a:extLst>
          </p:cNvPr>
          <p:cNvCxnSpPr>
            <a:cxnSpLocks/>
          </p:cNvCxnSpPr>
          <p:nvPr/>
        </p:nvCxnSpPr>
        <p:spPr>
          <a:xfrm>
            <a:off x="2613424" y="4402921"/>
            <a:ext cx="2428476" cy="11074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直线连接符 67">
            <a:extLst>
              <a:ext uri="{FF2B5EF4-FFF2-40B4-BE49-F238E27FC236}">
                <a16:creationId xmlns:a16="http://schemas.microsoft.com/office/drawing/2014/main" id="{8B6820F2-6AD5-7E2E-4435-F809FD3ED6C7}"/>
              </a:ext>
            </a:extLst>
          </p:cNvPr>
          <p:cNvCxnSpPr>
            <a:cxnSpLocks/>
          </p:cNvCxnSpPr>
          <p:nvPr/>
        </p:nvCxnSpPr>
        <p:spPr>
          <a:xfrm flipV="1">
            <a:off x="1229516" y="4551568"/>
            <a:ext cx="5687610" cy="50758"/>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9DC492C9-0ADF-8F48-71B6-DFE28A52A53A}"/>
              </a:ext>
            </a:extLst>
          </p:cNvPr>
          <p:cNvSpPr txBox="1"/>
          <p:nvPr/>
        </p:nvSpPr>
        <p:spPr>
          <a:xfrm>
            <a:off x="465953" y="4424633"/>
            <a:ext cx="687363" cy="253916"/>
          </a:xfrm>
          <a:prstGeom prst="rect">
            <a:avLst/>
          </a:prstGeom>
          <a:noFill/>
        </p:spPr>
        <p:txBody>
          <a:bodyPr wrap="square" rtlCol="0">
            <a:spAutoFit/>
          </a:bodyPr>
          <a:lstStyle/>
          <a:p>
            <a:r>
              <a:rPr kumimoji="1" lang="en-US" altLang="zh-CN" sz="1050" dirty="0"/>
              <a:t>WK38</a:t>
            </a:r>
            <a:endParaRPr kumimoji="1" lang="zh-CN" altLang="en-US" sz="1200" dirty="0"/>
          </a:p>
        </p:txBody>
      </p:sp>
      <p:cxnSp>
        <p:nvCxnSpPr>
          <p:cNvPr id="74" name="直线箭头连接符 73">
            <a:extLst>
              <a:ext uri="{FF2B5EF4-FFF2-40B4-BE49-F238E27FC236}">
                <a16:creationId xmlns:a16="http://schemas.microsoft.com/office/drawing/2014/main" id="{603F00A9-8536-0177-35CD-437079FF1B9F}"/>
              </a:ext>
            </a:extLst>
          </p:cNvPr>
          <p:cNvCxnSpPr>
            <a:cxnSpLocks/>
          </p:cNvCxnSpPr>
          <p:nvPr/>
        </p:nvCxnSpPr>
        <p:spPr>
          <a:xfrm flipV="1">
            <a:off x="2601319" y="4364330"/>
            <a:ext cx="1702417" cy="1191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7" name="直线箭头连接符 76">
            <a:extLst>
              <a:ext uri="{FF2B5EF4-FFF2-40B4-BE49-F238E27FC236}">
                <a16:creationId xmlns:a16="http://schemas.microsoft.com/office/drawing/2014/main" id="{8861FBDC-12CB-AC8B-A83D-F0F20C62CCE2}"/>
              </a:ext>
            </a:extLst>
          </p:cNvPr>
          <p:cNvCxnSpPr>
            <a:cxnSpLocks/>
            <a:endCxn id="81" idx="1"/>
          </p:cNvCxnSpPr>
          <p:nvPr/>
        </p:nvCxnSpPr>
        <p:spPr>
          <a:xfrm>
            <a:off x="274463" y="532203"/>
            <a:ext cx="424037"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1" name="文本框 80">
            <a:extLst>
              <a:ext uri="{FF2B5EF4-FFF2-40B4-BE49-F238E27FC236}">
                <a16:creationId xmlns:a16="http://schemas.microsoft.com/office/drawing/2014/main" id="{F48B7EA8-D2E5-EA6D-4A06-037E968B08AA}"/>
              </a:ext>
            </a:extLst>
          </p:cNvPr>
          <p:cNvSpPr txBox="1"/>
          <p:nvPr/>
        </p:nvSpPr>
        <p:spPr>
          <a:xfrm>
            <a:off x="698500" y="393703"/>
            <a:ext cx="1212868" cy="276999"/>
          </a:xfrm>
          <a:prstGeom prst="rect">
            <a:avLst/>
          </a:prstGeom>
          <a:noFill/>
        </p:spPr>
        <p:txBody>
          <a:bodyPr wrap="square" rtlCol="0">
            <a:spAutoFit/>
          </a:bodyPr>
          <a:lstStyle/>
          <a:p>
            <a:r>
              <a:rPr kumimoji="1" lang="en-US" altLang="zh-CN" sz="1200" dirty="0"/>
              <a:t>Checkout</a:t>
            </a:r>
          </a:p>
        </p:txBody>
      </p:sp>
      <p:cxnSp>
        <p:nvCxnSpPr>
          <p:cNvPr id="84" name="直线连接符 83">
            <a:extLst>
              <a:ext uri="{FF2B5EF4-FFF2-40B4-BE49-F238E27FC236}">
                <a16:creationId xmlns:a16="http://schemas.microsoft.com/office/drawing/2014/main" id="{F89F5941-01F9-F9DA-5CCA-A340B05140DD}"/>
              </a:ext>
            </a:extLst>
          </p:cNvPr>
          <p:cNvCxnSpPr>
            <a:cxnSpLocks/>
          </p:cNvCxnSpPr>
          <p:nvPr/>
        </p:nvCxnSpPr>
        <p:spPr>
          <a:xfrm flipH="1">
            <a:off x="1760652" y="3682916"/>
            <a:ext cx="4648" cy="1326690"/>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E9331F02-BD58-0955-B6C5-D54930F1E957}"/>
              </a:ext>
            </a:extLst>
          </p:cNvPr>
          <p:cNvSpPr txBox="1"/>
          <p:nvPr/>
        </p:nvSpPr>
        <p:spPr>
          <a:xfrm>
            <a:off x="1517278" y="3505200"/>
            <a:ext cx="867549" cy="253916"/>
          </a:xfrm>
          <a:prstGeom prst="rect">
            <a:avLst/>
          </a:prstGeom>
          <a:noFill/>
        </p:spPr>
        <p:txBody>
          <a:bodyPr wrap="square" rtlCol="0">
            <a:spAutoFit/>
          </a:bodyPr>
          <a:lstStyle/>
          <a:p>
            <a:r>
              <a:rPr kumimoji="1" lang="en-US" altLang="zh-CN" sz="1050" dirty="0"/>
              <a:t>feature/so</a:t>
            </a:r>
            <a:endParaRPr kumimoji="1" lang="zh-CN" altLang="en-US" sz="1200" dirty="0"/>
          </a:p>
        </p:txBody>
      </p:sp>
      <p:cxnSp>
        <p:nvCxnSpPr>
          <p:cNvPr id="87" name="直线箭头连接符 86">
            <a:extLst>
              <a:ext uri="{FF2B5EF4-FFF2-40B4-BE49-F238E27FC236}">
                <a16:creationId xmlns:a16="http://schemas.microsoft.com/office/drawing/2014/main" id="{1ADA891A-F0F3-33D4-4488-934B8CDCFB7F}"/>
              </a:ext>
            </a:extLst>
          </p:cNvPr>
          <p:cNvCxnSpPr>
            <a:cxnSpLocks/>
          </p:cNvCxnSpPr>
          <p:nvPr/>
        </p:nvCxnSpPr>
        <p:spPr>
          <a:xfrm flipH="1">
            <a:off x="1785566" y="3888069"/>
            <a:ext cx="3254223" cy="204473"/>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89" name="直线连接符 88">
            <a:extLst>
              <a:ext uri="{FF2B5EF4-FFF2-40B4-BE49-F238E27FC236}">
                <a16:creationId xmlns:a16="http://schemas.microsoft.com/office/drawing/2014/main" id="{5FBC5B35-9800-9C45-D18B-A9A2A5E8AB42}"/>
              </a:ext>
            </a:extLst>
          </p:cNvPr>
          <p:cNvCxnSpPr>
            <a:cxnSpLocks/>
          </p:cNvCxnSpPr>
          <p:nvPr/>
        </p:nvCxnSpPr>
        <p:spPr>
          <a:xfrm flipV="1">
            <a:off x="1246590" y="5009606"/>
            <a:ext cx="5687610" cy="50758"/>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7D7E5BC0-D840-B9C8-FEFB-A36695948678}"/>
              </a:ext>
            </a:extLst>
          </p:cNvPr>
          <p:cNvSpPr txBox="1"/>
          <p:nvPr/>
        </p:nvSpPr>
        <p:spPr>
          <a:xfrm>
            <a:off x="483027" y="4882671"/>
            <a:ext cx="687363" cy="253916"/>
          </a:xfrm>
          <a:prstGeom prst="rect">
            <a:avLst/>
          </a:prstGeom>
          <a:noFill/>
        </p:spPr>
        <p:txBody>
          <a:bodyPr wrap="square" rtlCol="0">
            <a:spAutoFit/>
          </a:bodyPr>
          <a:lstStyle/>
          <a:p>
            <a:r>
              <a:rPr kumimoji="1" lang="en-US" altLang="zh-CN" sz="1050" dirty="0"/>
              <a:t>WK39</a:t>
            </a:r>
          </a:p>
        </p:txBody>
      </p:sp>
      <p:cxnSp>
        <p:nvCxnSpPr>
          <p:cNvPr id="92" name="直线箭头连接符 91">
            <a:extLst>
              <a:ext uri="{FF2B5EF4-FFF2-40B4-BE49-F238E27FC236}">
                <a16:creationId xmlns:a16="http://schemas.microsoft.com/office/drawing/2014/main" id="{E8B5243E-703E-07B4-3C79-40C493156F44}"/>
              </a:ext>
            </a:extLst>
          </p:cNvPr>
          <p:cNvCxnSpPr>
            <a:cxnSpLocks/>
          </p:cNvCxnSpPr>
          <p:nvPr/>
        </p:nvCxnSpPr>
        <p:spPr>
          <a:xfrm flipV="1">
            <a:off x="1760652" y="4278939"/>
            <a:ext cx="2519247" cy="41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E7B6BD2E-0794-5D5A-50C4-FCB525199599}"/>
              </a:ext>
            </a:extLst>
          </p:cNvPr>
          <p:cNvCxnSpPr>
            <a:cxnSpLocks/>
          </p:cNvCxnSpPr>
          <p:nvPr/>
        </p:nvCxnSpPr>
        <p:spPr>
          <a:xfrm>
            <a:off x="1760652" y="4333068"/>
            <a:ext cx="3305083" cy="5932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0" name="直线箭头连接符 99">
            <a:extLst>
              <a:ext uri="{FF2B5EF4-FFF2-40B4-BE49-F238E27FC236}">
                <a16:creationId xmlns:a16="http://schemas.microsoft.com/office/drawing/2014/main" id="{D762795F-8549-D29F-5A4C-786C47AC7B08}"/>
              </a:ext>
            </a:extLst>
          </p:cNvPr>
          <p:cNvCxnSpPr>
            <a:cxnSpLocks/>
            <a:endCxn id="105" idx="1"/>
          </p:cNvCxnSpPr>
          <p:nvPr/>
        </p:nvCxnSpPr>
        <p:spPr>
          <a:xfrm>
            <a:off x="229641" y="884702"/>
            <a:ext cx="424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BCC879FF-E662-46B6-02CE-EC8510B9741D}"/>
              </a:ext>
            </a:extLst>
          </p:cNvPr>
          <p:cNvSpPr txBox="1"/>
          <p:nvPr/>
        </p:nvSpPr>
        <p:spPr>
          <a:xfrm>
            <a:off x="653678" y="746202"/>
            <a:ext cx="1212868" cy="276999"/>
          </a:xfrm>
          <a:prstGeom prst="rect">
            <a:avLst/>
          </a:prstGeom>
          <a:noFill/>
        </p:spPr>
        <p:txBody>
          <a:bodyPr wrap="square" rtlCol="0">
            <a:spAutoFit/>
          </a:bodyPr>
          <a:lstStyle/>
          <a:p>
            <a:r>
              <a:rPr kumimoji="1" lang="en-US" altLang="zh-CN" sz="1200" dirty="0"/>
              <a:t>Dev merge</a:t>
            </a:r>
          </a:p>
        </p:txBody>
      </p:sp>
      <p:cxnSp>
        <p:nvCxnSpPr>
          <p:cNvPr id="109" name="直线箭头连接符 108">
            <a:extLst>
              <a:ext uri="{FF2B5EF4-FFF2-40B4-BE49-F238E27FC236}">
                <a16:creationId xmlns:a16="http://schemas.microsoft.com/office/drawing/2014/main" id="{10E32112-208D-CDBA-37C8-E7B0BBB34799}"/>
              </a:ext>
            </a:extLst>
          </p:cNvPr>
          <p:cNvCxnSpPr>
            <a:cxnSpLocks/>
          </p:cNvCxnSpPr>
          <p:nvPr/>
        </p:nvCxnSpPr>
        <p:spPr>
          <a:xfrm>
            <a:off x="229641" y="1265139"/>
            <a:ext cx="4688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11" name="文本框 110">
            <a:extLst>
              <a:ext uri="{FF2B5EF4-FFF2-40B4-BE49-F238E27FC236}">
                <a16:creationId xmlns:a16="http://schemas.microsoft.com/office/drawing/2014/main" id="{D1FC6606-AB9E-572D-6E31-03FEDE0AE391}"/>
              </a:ext>
            </a:extLst>
          </p:cNvPr>
          <p:cNvSpPr txBox="1"/>
          <p:nvPr/>
        </p:nvSpPr>
        <p:spPr>
          <a:xfrm>
            <a:off x="698500" y="1198529"/>
            <a:ext cx="1238967" cy="276999"/>
          </a:xfrm>
          <a:prstGeom prst="rect">
            <a:avLst/>
          </a:prstGeom>
          <a:noFill/>
        </p:spPr>
        <p:txBody>
          <a:bodyPr wrap="square" rtlCol="0">
            <a:spAutoFit/>
          </a:bodyPr>
          <a:lstStyle/>
          <a:p>
            <a:r>
              <a:rPr kumimoji="1" lang="en-US" altLang="zh-CN" sz="1200" dirty="0" err="1"/>
              <a:t>uat</a:t>
            </a:r>
            <a:r>
              <a:rPr kumimoji="1" lang="en-US" altLang="zh-CN" sz="1200" dirty="0"/>
              <a:t>-fix merge</a:t>
            </a:r>
          </a:p>
        </p:txBody>
      </p:sp>
      <p:cxnSp>
        <p:nvCxnSpPr>
          <p:cNvPr id="112" name="直线箭头连接符 111">
            <a:extLst>
              <a:ext uri="{FF2B5EF4-FFF2-40B4-BE49-F238E27FC236}">
                <a16:creationId xmlns:a16="http://schemas.microsoft.com/office/drawing/2014/main" id="{66020615-21F3-93CB-0F18-9C74BAFB9918}"/>
              </a:ext>
            </a:extLst>
          </p:cNvPr>
          <p:cNvCxnSpPr>
            <a:cxnSpLocks/>
          </p:cNvCxnSpPr>
          <p:nvPr/>
        </p:nvCxnSpPr>
        <p:spPr>
          <a:xfrm flipV="1">
            <a:off x="205364" y="1644928"/>
            <a:ext cx="493136" cy="6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8" name="文本框 117">
            <a:extLst>
              <a:ext uri="{FF2B5EF4-FFF2-40B4-BE49-F238E27FC236}">
                <a16:creationId xmlns:a16="http://schemas.microsoft.com/office/drawing/2014/main" id="{7C9B43CB-D454-955F-DCF6-985235D35FC9}"/>
              </a:ext>
            </a:extLst>
          </p:cNvPr>
          <p:cNvSpPr txBox="1"/>
          <p:nvPr/>
        </p:nvSpPr>
        <p:spPr>
          <a:xfrm>
            <a:off x="673099" y="1526872"/>
            <a:ext cx="1039834" cy="276999"/>
          </a:xfrm>
          <a:prstGeom prst="rect">
            <a:avLst/>
          </a:prstGeom>
          <a:noFill/>
        </p:spPr>
        <p:txBody>
          <a:bodyPr wrap="square" rtlCol="0">
            <a:spAutoFit/>
          </a:bodyPr>
          <a:lstStyle/>
          <a:p>
            <a:r>
              <a:rPr kumimoji="1" lang="en-US" altLang="zh-CN" sz="1200" dirty="0"/>
              <a:t>prod merge</a:t>
            </a:r>
          </a:p>
        </p:txBody>
      </p:sp>
      <p:sp>
        <p:nvSpPr>
          <p:cNvPr id="127" name="文本框 126">
            <a:extLst>
              <a:ext uri="{FF2B5EF4-FFF2-40B4-BE49-F238E27FC236}">
                <a16:creationId xmlns:a16="http://schemas.microsoft.com/office/drawing/2014/main" id="{3BBF5542-D9D4-23D6-A413-9154116B14BB}"/>
              </a:ext>
            </a:extLst>
          </p:cNvPr>
          <p:cNvSpPr txBox="1"/>
          <p:nvPr/>
        </p:nvSpPr>
        <p:spPr>
          <a:xfrm>
            <a:off x="5785074" y="3640383"/>
            <a:ext cx="1212868" cy="276999"/>
          </a:xfrm>
          <a:prstGeom prst="rect">
            <a:avLst/>
          </a:prstGeom>
          <a:noFill/>
        </p:spPr>
        <p:txBody>
          <a:bodyPr wrap="square" rtlCol="0">
            <a:spAutoFit/>
          </a:bodyPr>
          <a:lstStyle/>
          <a:p>
            <a:r>
              <a:rPr kumimoji="1" lang="en-US" altLang="zh-CN" sz="1200" dirty="0"/>
              <a:t>fix/</a:t>
            </a:r>
            <a:r>
              <a:rPr kumimoji="1" lang="en-US" altLang="zh-CN" sz="1200" dirty="0" err="1"/>
              <a:t>pnl</a:t>
            </a:r>
            <a:endParaRPr kumimoji="1" lang="en-US" altLang="zh-CN" sz="1200" dirty="0"/>
          </a:p>
        </p:txBody>
      </p:sp>
      <p:cxnSp>
        <p:nvCxnSpPr>
          <p:cNvPr id="129" name="直线箭头连接符 128">
            <a:extLst>
              <a:ext uri="{FF2B5EF4-FFF2-40B4-BE49-F238E27FC236}">
                <a16:creationId xmlns:a16="http://schemas.microsoft.com/office/drawing/2014/main" id="{BF39E63F-6457-F342-BB0A-1E05CCBCF15B}"/>
              </a:ext>
            </a:extLst>
          </p:cNvPr>
          <p:cNvCxnSpPr>
            <a:cxnSpLocks/>
            <a:endCxn id="127" idx="1"/>
          </p:cNvCxnSpPr>
          <p:nvPr/>
        </p:nvCxnSpPr>
        <p:spPr>
          <a:xfrm>
            <a:off x="5065735" y="3647500"/>
            <a:ext cx="719339" cy="131383"/>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134" name="直线箭头连接符 133">
            <a:extLst>
              <a:ext uri="{FF2B5EF4-FFF2-40B4-BE49-F238E27FC236}">
                <a16:creationId xmlns:a16="http://schemas.microsoft.com/office/drawing/2014/main" id="{DE14E991-C49B-5C7B-B3B5-9CC0B7B4D022}"/>
              </a:ext>
            </a:extLst>
          </p:cNvPr>
          <p:cNvCxnSpPr>
            <a:cxnSpLocks/>
          </p:cNvCxnSpPr>
          <p:nvPr/>
        </p:nvCxnSpPr>
        <p:spPr>
          <a:xfrm flipH="1">
            <a:off x="4229172" y="3895282"/>
            <a:ext cx="1551678" cy="13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a:extLst>
              <a:ext uri="{FF2B5EF4-FFF2-40B4-BE49-F238E27FC236}">
                <a16:creationId xmlns:a16="http://schemas.microsoft.com/office/drawing/2014/main" id="{39BEB92E-2DD3-64AC-05C5-65A798AF1AE3}"/>
              </a:ext>
            </a:extLst>
          </p:cNvPr>
          <p:cNvCxnSpPr>
            <a:cxnSpLocks/>
          </p:cNvCxnSpPr>
          <p:nvPr/>
        </p:nvCxnSpPr>
        <p:spPr>
          <a:xfrm flipH="1">
            <a:off x="5024131" y="3915573"/>
            <a:ext cx="756719" cy="135709"/>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sp>
        <p:nvSpPr>
          <p:cNvPr id="150" name="文本框 149">
            <a:extLst>
              <a:ext uri="{FF2B5EF4-FFF2-40B4-BE49-F238E27FC236}">
                <a16:creationId xmlns:a16="http://schemas.microsoft.com/office/drawing/2014/main" id="{096C41A6-AF90-FC86-84CC-E5E09D1F6F1B}"/>
              </a:ext>
            </a:extLst>
          </p:cNvPr>
          <p:cNvSpPr txBox="1"/>
          <p:nvPr/>
        </p:nvSpPr>
        <p:spPr>
          <a:xfrm>
            <a:off x="7414054" y="670702"/>
            <a:ext cx="4809906" cy="1200329"/>
          </a:xfrm>
          <a:prstGeom prst="rect">
            <a:avLst/>
          </a:prstGeom>
          <a:noFill/>
        </p:spPr>
        <p:txBody>
          <a:bodyPr wrap="none" rtlCol="0">
            <a:spAutoFit/>
          </a:bodyPr>
          <a:lstStyle/>
          <a:p>
            <a:r>
              <a:rPr kumimoji="1" lang="en-US" altLang="zh-CN" sz="1200" dirty="0"/>
              <a:t>Lifecycle</a:t>
            </a:r>
          </a:p>
          <a:p>
            <a:pPr marL="171450" indent="-171450">
              <a:buFont typeface="Arial" panose="020B0604020202020204" pitchFamily="34" charset="0"/>
              <a:buChar char="•"/>
            </a:pPr>
            <a:r>
              <a:rPr kumimoji="1" lang="en-US" altLang="zh-CN" sz="1200" dirty="0"/>
              <a:t>Always checkout a new feature branch from master</a:t>
            </a:r>
          </a:p>
          <a:p>
            <a:pPr marL="171450" indent="-171450">
              <a:buFont typeface="Arial" panose="020B0604020202020204" pitchFamily="34" charset="0"/>
              <a:buChar char="•"/>
            </a:pPr>
            <a:r>
              <a:rPr kumimoji="1" lang="en-US" altLang="zh-CN" sz="1200" dirty="0"/>
              <a:t>When dev finished, merge into Develop for UAT</a:t>
            </a:r>
          </a:p>
          <a:p>
            <a:pPr marL="171450" indent="-171450">
              <a:buFont typeface="Arial" panose="020B0604020202020204" pitchFamily="34" charset="0"/>
              <a:buChar char="•"/>
            </a:pPr>
            <a:r>
              <a:rPr lang="en-US" altLang="zh-CN" sz="1200" b="0" i="0" dirty="0">
                <a:solidFill>
                  <a:srgbClr val="24292F"/>
                </a:solidFill>
                <a:effectLst/>
                <a:latin typeface="-apple-system"/>
              </a:rPr>
              <a:t>UAT feedback changes have also been merged into the Develop branch.</a:t>
            </a:r>
          </a:p>
          <a:p>
            <a:pPr marL="171450" indent="-171450">
              <a:buFont typeface="Arial" panose="020B0604020202020204" pitchFamily="34" charset="0"/>
              <a:buChar char="•"/>
            </a:pPr>
            <a:r>
              <a:rPr lang="en-US" altLang="zh-CN" sz="1200" b="0" i="0" dirty="0">
                <a:solidFill>
                  <a:srgbClr val="24292F"/>
                </a:solidFill>
                <a:effectLst/>
                <a:latin typeface="-apple-system"/>
              </a:rPr>
              <a:t>When branch was published to PROD(Master), remove the branch</a:t>
            </a:r>
          </a:p>
          <a:p>
            <a:pPr marL="171450" indent="-171450">
              <a:buFont typeface="Arial" panose="020B0604020202020204" pitchFamily="34" charset="0"/>
              <a:buChar char="•"/>
            </a:pPr>
            <a:endParaRPr kumimoji="1" lang="zh-CN" altLang="en-US" sz="1200" dirty="0"/>
          </a:p>
        </p:txBody>
      </p:sp>
      <p:sp>
        <p:nvSpPr>
          <p:cNvPr id="152" name="文本框 151">
            <a:extLst>
              <a:ext uri="{FF2B5EF4-FFF2-40B4-BE49-F238E27FC236}">
                <a16:creationId xmlns:a16="http://schemas.microsoft.com/office/drawing/2014/main" id="{E4CB5E65-F591-CA2A-1C98-95D022D857F0}"/>
              </a:ext>
            </a:extLst>
          </p:cNvPr>
          <p:cNvSpPr txBox="1"/>
          <p:nvPr/>
        </p:nvSpPr>
        <p:spPr>
          <a:xfrm>
            <a:off x="4712043" y="5865341"/>
            <a:ext cx="2393604" cy="261610"/>
          </a:xfrm>
          <a:prstGeom prst="rect">
            <a:avLst/>
          </a:prstGeom>
          <a:noFill/>
        </p:spPr>
        <p:txBody>
          <a:bodyPr wrap="none" rtlCol="0">
            <a:spAutoFit/>
          </a:bodyPr>
          <a:lstStyle/>
          <a:p>
            <a:r>
              <a:rPr lang="en-US" altLang="zh-CN" sz="1100" dirty="0">
                <a:latin typeface="Menlo" panose="020B0609030804020204" pitchFamily="49" charset="0"/>
              </a:rPr>
              <a:t>worker1: </a:t>
            </a:r>
            <a:r>
              <a:rPr lang="en-US" altLang="zh-CN" sz="1100" dirty="0">
                <a:effectLst/>
                <a:latin typeface="Menlo" panose="020B0609030804020204" pitchFamily="49" charset="0"/>
              </a:rPr>
              <a:t>/home/ubuntu/uds2</a:t>
            </a:r>
          </a:p>
        </p:txBody>
      </p:sp>
      <p:sp>
        <p:nvSpPr>
          <p:cNvPr id="153" name="文本框 152">
            <a:extLst>
              <a:ext uri="{FF2B5EF4-FFF2-40B4-BE49-F238E27FC236}">
                <a16:creationId xmlns:a16="http://schemas.microsoft.com/office/drawing/2014/main" id="{719E6C0A-7AFE-A9D4-0023-2A774C408534}"/>
              </a:ext>
            </a:extLst>
          </p:cNvPr>
          <p:cNvSpPr txBox="1"/>
          <p:nvPr/>
        </p:nvSpPr>
        <p:spPr>
          <a:xfrm>
            <a:off x="3827662" y="6330721"/>
            <a:ext cx="3922869" cy="430887"/>
          </a:xfrm>
          <a:prstGeom prst="rect">
            <a:avLst/>
          </a:prstGeom>
          <a:noFill/>
        </p:spPr>
        <p:txBody>
          <a:bodyPr wrap="none" rtlCol="0">
            <a:spAutoFit/>
          </a:bodyPr>
          <a:lstStyle/>
          <a:p>
            <a:r>
              <a:rPr lang="en-US" altLang="zh-CN" sz="1100" dirty="0">
                <a:latin typeface="Menlo" panose="020B0609030804020204" pitchFamily="49" charset="0"/>
              </a:rPr>
              <a:t>worker1:</a:t>
            </a:r>
            <a:r>
              <a:rPr lang="en-US" altLang="zh-CN" sz="1100" dirty="0">
                <a:effectLst/>
                <a:latin typeface="Menlo" panose="020B0609030804020204" pitchFamily="49" charset="0"/>
              </a:rPr>
              <a:t>/home/ubuntu/bill/</a:t>
            </a:r>
            <a:r>
              <a:rPr lang="en-US" altLang="zh-CN" sz="1100" dirty="0" err="1">
                <a:effectLst/>
                <a:latin typeface="Menlo" panose="020B0609030804020204" pitchFamily="49" charset="0"/>
              </a:rPr>
              <a:t>pyproject</a:t>
            </a:r>
            <a:r>
              <a:rPr lang="en-US" altLang="zh-CN" sz="1100" dirty="0">
                <a:effectLst/>
                <a:latin typeface="Menlo" panose="020B0609030804020204" pitchFamily="49" charset="0"/>
              </a:rPr>
              <a:t>/uds2_dev</a:t>
            </a:r>
          </a:p>
          <a:p>
            <a:r>
              <a:rPr lang="en-US" altLang="zh-CN" sz="1100" dirty="0">
                <a:effectLst/>
                <a:latin typeface="Menlo" panose="020B0609030804020204" pitchFamily="49" charset="0"/>
              </a:rPr>
              <a:t>Ch-dev: /hom</a:t>
            </a:r>
            <a:r>
              <a:rPr lang="en-US" altLang="zh-CN" sz="1100" dirty="0">
                <a:latin typeface="Menlo" panose="020B0609030804020204" pitchFamily="49" charset="0"/>
              </a:rPr>
              <a:t>e/ubuntu/uds2</a:t>
            </a:r>
            <a:endParaRPr lang="en-US" altLang="zh-CN" sz="1100" dirty="0">
              <a:effectLst/>
              <a:latin typeface="Menlo" panose="020B0609030804020204" pitchFamily="49" charset="0"/>
            </a:endParaRPr>
          </a:p>
        </p:txBody>
      </p:sp>
    </p:spTree>
    <p:extLst>
      <p:ext uri="{BB962C8B-B14F-4D97-AF65-F5344CB8AC3E}">
        <p14:creationId xmlns:p14="http://schemas.microsoft.com/office/powerpoint/2010/main" val="97731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1AE0C-2BD3-CAC4-6497-9C7F19F0D8BF}"/>
              </a:ext>
            </a:extLst>
          </p:cNvPr>
          <p:cNvSpPr>
            <a:spLocks noGrp="1"/>
          </p:cNvSpPr>
          <p:nvPr>
            <p:ph type="title"/>
          </p:nvPr>
        </p:nvSpPr>
        <p:spPr/>
        <p:txBody>
          <a:bodyPr/>
          <a:lstStyle/>
          <a:p>
            <a:r>
              <a:rPr kumimoji="1" lang="en-US" altLang="zh-CN" dirty="0"/>
              <a:t>What’s DBT(https://</a:t>
            </a:r>
            <a:r>
              <a:rPr kumimoji="1" lang="en-US" altLang="zh-CN" dirty="0" err="1"/>
              <a:t>www.getdbt.com</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BA740132-E60C-7457-C97F-FA722DA6CD00}"/>
              </a:ext>
            </a:extLst>
          </p:cNvPr>
          <p:cNvSpPr>
            <a:spLocks noGrp="1"/>
          </p:cNvSpPr>
          <p:nvPr>
            <p:ph idx="1"/>
          </p:nvPr>
        </p:nvSpPr>
        <p:spPr/>
        <p:txBody>
          <a:bodyPr>
            <a:normAutofit fontScale="85000" lnSpcReduction="10000"/>
          </a:bodyPr>
          <a:lstStyle/>
          <a:p>
            <a:r>
              <a:rPr kumimoji="1" lang="en-US" altLang="zh-CN" dirty="0" err="1"/>
              <a:t>dbt</a:t>
            </a:r>
            <a:r>
              <a:rPr kumimoji="1" lang="en-US" altLang="zh-CN" dirty="0"/>
              <a:t> is a </a:t>
            </a:r>
            <a:r>
              <a:rPr kumimoji="1" lang="en-US" altLang="zh-CN" dirty="0">
                <a:solidFill>
                  <a:srgbClr val="FF0000"/>
                </a:solidFill>
              </a:rPr>
              <a:t>transformation workflow </a:t>
            </a:r>
            <a:r>
              <a:rPr kumimoji="1" lang="en-US" altLang="zh-CN" dirty="0"/>
              <a:t>that helps you get more work done while producing higher quality results.  </a:t>
            </a:r>
            <a:endParaRPr kumimoji="1" lang="en-US" altLang="zh-CN" dirty="0">
              <a:solidFill>
                <a:srgbClr val="FF0000"/>
              </a:solidFill>
            </a:endParaRPr>
          </a:p>
          <a:p>
            <a:r>
              <a:rPr kumimoji="1" lang="en-US" altLang="zh-CN" dirty="0"/>
              <a:t>You can use </a:t>
            </a:r>
            <a:r>
              <a:rPr kumimoji="1" lang="en-US" altLang="zh-CN" dirty="0" err="1"/>
              <a:t>dbt</a:t>
            </a:r>
            <a:r>
              <a:rPr kumimoji="1" lang="en-US" altLang="zh-CN" dirty="0"/>
              <a:t> to </a:t>
            </a:r>
            <a:r>
              <a:rPr kumimoji="1" lang="en-US" altLang="zh-CN" dirty="0">
                <a:solidFill>
                  <a:srgbClr val="FF0000"/>
                </a:solidFill>
              </a:rPr>
              <a:t>modularize and centralize your analytics code</a:t>
            </a:r>
            <a:r>
              <a:rPr kumimoji="1" lang="en-US" altLang="zh-CN" dirty="0"/>
              <a:t>, while also providing your data team with guardrails typically found in </a:t>
            </a:r>
            <a:r>
              <a:rPr kumimoji="1" lang="en-US" altLang="zh-CN" dirty="0">
                <a:solidFill>
                  <a:srgbClr val="FF0000"/>
                </a:solidFill>
              </a:rPr>
              <a:t>software engineering workflows</a:t>
            </a:r>
            <a:r>
              <a:rPr kumimoji="1" lang="en-US" altLang="zh-CN" dirty="0"/>
              <a:t>. </a:t>
            </a:r>
          </a:p>
          <a:p>
            <a:r>
              <a:rPr kumimoji="1" lang="en-US" altLang="zh-CN" dirty="0"/>
              <a:t>Collaborate on data models, version them, and </a:t>
            </a:r>
            <a:r>
              <a:rPr kumimoji="1" lang="en-US" altLang="zh-CN" dirty="0">
                <a:solidFill>
                  <a:srgbClr val="FF0000"/>
                </a:solidFill>
              </a:rPr>
              <a:t>test</a:t>
            </a:r>
            <a:r>
              <a:rPr kumimoji="1" lang="en-US" altLang="zh-CN" dirty="0"/>
              <a:t> and </a:t>
            </a:r>
            <a:r>
              <a:rPr kumimoji="1" lang="en-US" altLang="zh-CN" dirty="0">
                <a:solidFill>
                  <a:srgbClr val="FF0000"/>
                </a:solidFill>
              </a:rPr>
              <a:t>document</a:t>
            </a:r>
            <a:r>
              <a:rPr kumimoji="1" lang="en-US" altLang="zh-CN" dirty="0"/>
              <a:t> your queries before safely deploying them to production, with monitoring and visibility.</a:t>
            </a:r>
          </a:p>
          <a:p>
            <a:r>
              <a:rPr kumimoji="1" lang="en-US" altLang="zh-CN" dirty="0" err="1"/>
              <a:t>dbt</a:t>
            </a:r>
            <a:r>
              <a:rPr kumimoji="1" lang="en-US" altLang="zh-CN" dirty="0"/>
              <a:t> compiles and runs your analytics code against your </a:t>
            </a:r>
            <a:r>
              <a:rPr kumimoji="1" lang="en-US" altLang="zh-CN" dirty="0">
                <a:solidFill>
                  <a:srgbClr val="FF0000"/>
                </a:solidFill>
              </a:rPr>
              <a:t>data platform</a:t>
            </a:r>
            <a:r>
              <a:rPr kumimoji="1" lang="en-US" altLang="zh-CN" dirty="0"/>
              <a:t>, enabling you and your team to collaborate on a single source of truth for metrics, insights, and business definitions. </a:t>
            </a:r>
          </a:p>
          <a:p>
            <a:r>
              <a:rPr kumimoji="1" lang="en-US" altLang="zh-CN" dirty="0"/>
              <a:t>This single source of truth, combined with the ability to define tests for your data, reduces errors when logic changes, and alerts you when issues arise.</a:t>
            </a:r>
            <a:endParaRPr kumimoji="1" lang="zh-CN" altLang="en-US" dirty="0"/>
          </a:p>
        </p:txBody>
      </p:sp>
    </p:spTree>
    <p:extLst>
      <p:ext uri="{BB962C8B-B14F-4D97-AF65-F5344CB8AC3E}">
        <p14:creationId xmlns:p14="http://schemas.microsoft.com/office/powerpoint/2010/main" val="421988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E9AEA-0085-2977-5CB2-0A83C03391A1}"/>
              </a:ext>
            </a:extLst>
          </p:cNvPr>
          <p:cNvSpPr>
            <a:spLocks noGrp="1"/>
          </p:cNvSpPr>
          <p:nvPr>
            <p:ph type="title"/>
          </p:nvPr>
        </p:nvSpPr>
        <p:spPr/>
        <p:txBody>
          <a:bodyPr/>
          <a:lstStyle/>
          <a:p>
            <a:r>
              <a:rPr lang="en-US" altLang="zh-CN" b="1" i="0" dirty="0" err="1">
                <a:solidFill>
                  <a:srgbClr val="262A38"/>
                </a:solidFill>
                <a:effectLst/>
                <a:latin typeface="Source Sans Pro" panose="020B0503030403020204" pitchFamily="34" charset="0"/>
              </a:rPr>
              <a:t>dbt</a:t>
            </a:r>
            <a:r>
              <a:rPr lang="en-US" altLang="zh-CN" b="1" i="0" dirty="0">
                <a:solidFill>
                  <a:srgbClr val="262A38"/>
                </a:solidFill>
                <a:effectLst/>
                <a:latin typeface="Source Sans Pro" panose="020B0503030403020204" pitchFamily="34" charset="0"/>
              </a:rPr>
              <a:t> optimizes your workflow</a:t>
            </a:r>
            <a:endParaRPr kumimoji="1" lang="zh-CN" altLang="en-US" dirty="0"/>
          </a:p>
        </p:txBody>
      </p:sp>
      <p:sp>
        <p:nvSpPr>
          <p:cNvPr id="3" name="内容占位符 2">
            <a:extLst>
              <a:ext uri="{FF2B5EF4-FFF2-40B4-BE49-F238E27FC236}">
                <a16:creationId xmlns:a16="http://schemas.microsoft.com/office/drawing/2014/main" id="{D5E72031-AD17-1CD2-5B63-855E57BDF2D1}"/>
              </a:ext>
            </a:extLst>
          </p:cNvPr>
          <p:cNvSpPr>
            <a:spLocks noGrp="1"/>
          </p:cNvSpPr>
          <p:nvPr>
            <p:ph idx="1"/>
          </p:nvPr>
        </p:nvSpPr>
        <p:spPr/>
        <p:txBody>
          <a:bodyPr>
            <a:normAutofit fontScale="92500" lnSpcReduction="20000"/>
          </a:bodyPr>
          <a:lstStyle/>
          <a:p>
            <a:r>
              <a:rPr lang="en-US" altLang="zh-CN" dirty="0">
                <a:solidFill>
                  <a:srgbClr val="FF0000"/>
                </a:solidFill>
              </a:rPr>
              <a:t>Avoid</a:t>
            </a:r>
            <a:r>
              <a:rPr lang="en-US" altLang="zh-CN" dirty="0"/>
              <a:t> writing boilerplate </a:t>
            </a:r>
            <a:r>
              <a:rPr lang="en-US" altLang="zh-CN" dirty="0">
                <a:solidFill>
                  <a:srgbClr val="FF0000"/>
                </a:solidFill>
              </a:rPr>
              <a:t>DML and DDL </a:t>
            </a:r>
            <a:r>
              <a:rPr lang="en-US" altLang="zh-CN" dirty="0"/>
              <a:t>by managing transactions, dropping tables, and managing schema changes. Write business logic with just a SQL select statement, or a Python </a:t>
            </a:r>
            <a:r>
              <a:rPr lang="en-US" altLang="zh-CN" dirty="0" err="1"/>
              <a:t>DataFrame</a:t>
            </a:r>
            <a:r>
              <a:rPr lang="en-US" altLang="zh-CN" dirty="0"/>
              <a:t>, that returns the dataset you need, and </a:t>
            </a:r>
            <a:r>
              <a:rPr lang="en-US" altLang="zh-CN" dirty="0" err="1"/>
              <a:t>dbt</a:t>
            </a:r>
            <a:r>
              <a:rPr lang="en-US" altLang="zh-CN" dirty="0"/>
              <a:t> takes care of materialization.</a:t>
            </a:r>
          </a:p>
          <a:p>
            <a:r>
              <a:rPr lang="en-US" altLang="zh-CN" dirty="0"/>
              <a:t>Build up </a:t>
            </a:r>
            <a:r>
              <a:rPr lang="en-US" altLang="zh-CN" dirty="0">
                <a:solidFill>
                  <a:srgbClr val="FF0000"/>
                </a:solidFill>
              </a:rPr>
              <a:t>reusable</a:t>
            </a:r>
            <a:r>
              <a:rPr lang="en-US" altLang="zh-CN" dirty="0"/>
              <a:t>, or </a:t>
            </a:r>
            <a:r>
              <a:rPr lang="en-US" altLang="zh-CN" dirty="0">
                <a:solidFill>
                  <a:srgbClr val="FF0000"/>
                </a:solidFill>
              </a:rPr>
              <a:t>modular</a:t>
            </a:r>
            <a:r>
              <a:rPr lang="en-US" altLang="zh-CN" dirty="0"/>
              <a:t>, data models that can be referenced in subsequent work instead of starting at the raw data with every analysis.</a:t>
            </a:r>
          </a:p>
          <a:p>
            <a:r>
              <a:rPr lang="en-US" altLang="zh-CN" dirty="0"/>
              <a:t>Dramatically reduce the time your queries take to run: Leverage metadata to find long-running models that you want to optimize and use </a:t>
            </a:r>
            <a:r>
              <a:rPr lang="en-US" altLang="zh-CN" dirty="0">
                <a:solidFill>
                  <a:srgbClr val="FF0000"/>
                </a:solidFill>
              </a:rPr>
              <a:t>incremental</a:t>
            </a:r>
            <a:r>
              <a:rPr lang="en-US" altLang="zh-CN" dirty="0"/>
              <a:t> models which </a:t>
            </a:r>
            <a:r>
              <a:rPr lang="en-US" altLang="zh-CN" dirty="0" err="1"/>
              <a:t>dbt</a:t>
            </a:r>
            <a:r>
              <a:rPr lang="en-US" altLang="zh-CN" dirty="0"/>
              <a:t> makes easy to configure and use.</a:t>
            </a:r>
          </a:p>
          <a:p>
            <a:r>
              <a:rPr lang="en-US" altLang="zh-CN" dirty="0"/>
              <a:t>Write </a:t>
            </a:r>
            <a:r>
              <a:rPr lang="en-US" altLang="zh-CN" dirty="0" err="1">
                <a:solidFill>
                  <a:srgbClr val="FF0000"/>
                </a:solidFill>
              </a:rPr>
              <a:t>DRYer</a:t>
            </a:r>
            <a:r>
              <a:rPr lang="en-US" altLang="zh-CN" dirty="0"/>
              <a:t> code by leveraging macros, hooks, and package management.</a:t>
            </a:r>
          </a:p>
          <a:p>
            <a:pPr marL="0" indent="0">
              <a:buNone/>
            </a:pPr>
            <a:br>
              <a:rPr lang="en-US" altLang="zh-CN" dirty="0"/>
            </a:br>
            <a:endParaRPr kumimoji="1" lang="zh-CN" altLang="en-US" dirty="0"/>
          </a:p>
        </p:txBody>
      </p:sp>
    </p:spTree>
    <p:extLst>
      <p:ext uri="{BB962C8B-B14F-4D97-AF65-F5344CB8AC3E}">
        <p14:creationId xmlns:p14="http://schemas.microsoft.com/office/powerpoint/2010/main" val="234894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3899E-69CC-C725-A3CB-4E78FBC888C5}"/>
              </a:ext>
            </a:extLst>
          </p:cNvPr>
          <p:cNvSpPr>
            <a:spLocks noGrp="1"/>
          </p:cNvSpPr>
          <p:nvPr>
            <p:ph type="title"/>
          </p:nvPr>
        </p:nvSpPr>
        <p:spPr/>
        <p:txBody>
          <a:bodyPr/>
          <a:lstStyle/>
          <a:p>
            <a:r>
              <a:rPr lang="en-US" altLang="zh-CN" b="1" i="0" dirty="0" err="1">
                <a:solidFill>
                  <a:srgbClr val="262A38"/>
                </a:solidFill>
                <a:effectLst/>
                <a:latin typeface="Source Sans Pro" panose="020B0503030403020204" pitchFamily="34" charset="0"/>
              </a:rPr>
              <a:t>dbt</a:t>
            </a:r>
            <a:r>
              <a:rPr lang="en-US" altLang="zh-CN" b="1" i="0" dirty="0">
                <a:solidFill>
                  <a:srgbClr val="262A38"/>
                </a:solidFill>
                <a:effectLst/>
                <a:latin typeface="Source Sans Pro" panose="020B0503030403020204" pitchFamily="34" charset="0"/>
              </a:rPr>
              <a:t> provides more reliable analysis</a:t>
            </a:r>
            <a:endParaRPr kumimoji="1" lang="zh-CN" altLang="en-US" dirty="0"/>
          </a:p>
        </p:txBody>
      </p:sp>
      <p:sp>
        <p:nvSpPr>
          <p:cNvPr id="3" name="内容占位符 2">
            <a:extLst>
              <a:ext uri="{FF2B5EF4-FFF2-40B4-BE49-F238E27FC236}">
                <a16:creationId xmlns:a16="http://schemas.microsoft.com/office/drawing/2014/main" id="{2D45D3E4-9303-7DCA-3CA2-6F379BE89F8A}"/>
              </a:ext>
            </a:extLst>
          </p:cNvPr>
          <p:cNvSpPr>
            <a:spLocks noGrp="1"/>
          </p:cNvSpPr>
          <p:nvPr>
            <p:ph idx="1"/>
          </p:nvPr>
        </p:nvSpPr>
        <p:spPr/>
        <p:txBody>
          <a:bodyPr>
            <a:normAutofit fontScale="92500" lnSpcReduction="10000"/>
          </a:bodyPr>
          <a:lstStyle/>
          <a:p>
            <a:r>
              <a:rPr kumimoji="1" lang="en-US" altLang="zh-CN" dirty="0"/>
              <a:t>No longer copy and paste SQL, which can lead to errors when logic changes. Instead, build </a:t>
            </a:r>
            <a:r>
              <a:rPr kumimoji="1" lang="en-US" altLang="zh-CN" dirty="0">
                <a:solidFill>
                  <a:srgbClr val="FF0000"/>
                </a:solidFill>
              </a:rPr>
              <a:t>reusable</a:t>
            </a:r>
            <a:r>
              <a:rPr kumimoji="1" lang="en-US" altLang="zh-CN" dirty="0"/>
              <a:t> data models that get pulled into subsequent models and analysis. Change a model once and that change will propagate to all its dependencies.</a:t>
            </a:r>
          </a:p>
          <a:p>
            <a:r>
              <a:rPr kumimoji="1" lang="en-US" altLang="zh-CN" dirty="0"/>
              <a:t>Publish the </a:t>
            </a:r>
            <a:r>
              <a:rPr kumimoji="1" lang="en-US" altLang="zh-CN" dirty="0">
                <a:solidFill>
                  <a:srgbClr val="FF0000"/>
                </a:solidFill>
              </a:rPr>
              <a:t>canonical</a:t>
            </a:r>
            <a:r>
              <a:rPr kumimoji="1" lang="en-US" altLang="zh-CN" dirty="0"/>
              <a:t> version of a particular data model, encapsulating all complex business logic. All analysis on top of this model will incorporate the same business logic without needing to </a:t>
            </a:r>
            <a:r>
              <a:rPr kumimoji="1" lang="en-US" altLang="zh-CN" dirty="0">
                <a:solidFill>
                  <a:srgbClr val="FF0000"/>
                </a:solidFill>
              </a:rPr>
              <a:t>reimplement</a:t>
            </a:r>
            <a:r>
              <a:rPr kumimoji="1" lang="en-US" altLang="zh-CN" dirty="0"/>
              <a:t> it.</a:t>
            </a:r>
          </a:p>
          <a:p>
            <a:r>
              <a:rPr kumimoji="1" lang="en-US" altLang="zh-CN" dirty="0"/>
              <a:t>Use mature source control processes like branching, pull requests, and code reviews.</a:t>
            </a:r>
          </a:p>
          <a:p>
            <a:r>
              <a:rPr kumimoji="1" lang="en-US" altLang="zh-CN" dirty="0"/>
              <a:t>Write data quality </a:t>
            </a:r>
            <a:r>
              <a:rPr kumimoji="1" lang="en-US" altLang="zh-CN" dirty="0">
                <a:solidFill>
                  <a:srgbClr val="FF0000"/>
                </a:solidFill>
              </a:rPr>
              <a:t>tests</a:t>
            </a:r>
            <a:r>
              <a:rPr kumimoji="1" lang="en-US" altLang="zh-CN" dirty="0"/>
              <a:t> quickly and easily on the underlying data. Many analytic errors are caused by edge cases in the data: testing helps analysts find and handle those edge cases.</a:t>
            </a:r>
            <a:endParaRPr kumimoji="1" lang="zh-CN" altLang="en-US" dirty="0"/>
          </a:p>
        </p:txBody>
      </p:sp>
    </p:spTree>
    <p:extLst>
      <p:ext uri="{BB962C8B-B14F-4D97-AF65-F5344CB8AC3E}">
        <p14:creationId xmlns:p14="http://schemas.microsoft.com/office/powerpoint/2010/main" val="635610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2E502-96B8-93F2-BCAD-406AA44E0841}"/>
              </a:ext>
            </a:extLst>
          </p:cNvPr>
          <p:cNvSpPr>
            <a:spLocks noGrp="1"/>
          </p:cNvSpPr>
          <p:nvPr>
            <p:ph type="title"/>
          </p:nvPr>
        </p:nvSpPr>
        <p:spPr/>
        <p:txBody>
          <a:bodyPr/>
          <a:lstStyle/>
          <a:p>
            <a:r>
              <a:rPr kumimoji="1" lang="en-US" altLang="zh-CN" dirty="0" err="1"/>
              <a:t>Dbt</a:t>
            </a:r>
            <a:r>
              <a:rPr kumimoji="1" lang="en-US" altLang="zh-CN" dirty="0"/>
              <a:t>- A transform tool</a:t>
            </a:r>
            <a:endParaRPr kumimoji="1" lang="zh-CN" altLang="en-US" dirty="0"/>
          </a:p>
        </p:txBody>
      </p:sp>
      <p:pic>
        <p:nvPicPr>
          <p:cNvPr id="4" name="内容占位符 3">
            <a:extLst>
              <a:ext uri="{FF2B5EF4-FFF2-40B4-BE49-F238E27FC236}">
                <a16:creationId xmlns:a16="http://schemas.microsoft.com/office/drawing/2014/main" id="{087813FC-9F29-2C19-B0C8-C8C6153B2F6C}"/>
              </a:ext>
            </a:extLst>
          </p:cNvPr>
          <p:cNvPicPr>
            <a:picLocks noGrp="1" noChangeAspect="1"/>
          </p:cNvPicPr>
          <p:nvPr>
            <p:ph idx="1"/>
          </p:nvPr>
        </p:nvPicPr>
        <p:blipFill>
          <a:blip r:embed="rId2"/>
          <a:stretch>
            <a:fillRect/>
          </a:stretch>
        </p:blipFill>
        <p:spPr>
          <a:xfrm>
            <a:off x="838200" y="1850338"/>
            <a:ext cx="7694141" cy="4351338"/>
          </a:xfrm>
          <a:prstGeom prst="rect">
            <a:avLst/>
          </a:prstGeom>
        </p:spPr>
      </p:pic>
      <p:pic>
        <p:nvPicPr>
          <p:cNvPr id="5" name="图片 4">
            <a:extLst>
              <a:ext uri="{FF2B5EF4-FFF2-40B4-BE49-F238E27FC236}">
                <a16:creationId xmlns:a16="http://schemas.microsoft.com/office/drawing/2014/main" id="{13765D34-DBE1-6DA6-2151-F96EBD11F28B}"/>
              </a:ext>
            </a:extLst>
          </p:cNvPr>
          <p:cNvPicPr>
            <a:picLocks noChangeAspect="1"/>
          </p:cNvPicPr>
          <p:nvPr/>
        </p:nvPicPr>
        <p:blipFill>
          <a:blip r:embed="rId3"/>
          <a:stretch>
            <a:fillRect/>
          </a:stretch>
        </p:blipFill>
        <p:spPr>
          <a:xfrm>
            <a:off x="6248400" y="4572000"/>
            <a:ext cx="5943600" cy="2286000"/>
          </a:xfrm>
          <a:prstGeom prst="rect">
            <a:avLst/>
          </a:prstGeom>
        </p:spPr>
      </p:pic>
    </p:spTree>
    <p:extLst>
      <p:ext uri="{BB962C8B-B14F-4D97-AF65-F5344CB8AC3E}">
        <p14:creationId xmlns:p14="http://schemas.microsoft.com/office/powerpoint/2010/main" val="194756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3138E-3F24-0716-914E-2CBCEFEC9994}"/>
              </a:ext>
            </a:extLst>
          </p:cNvPr>
          <p:cNvSpPr>
            <a:spLocks noGrp="1"/>
          </p:cNvSpPr>
          <p:nvPr>
            <p:ph type="title"/>
          </p:nvPr>
        </p:nvSpPr>
        <p:spPr/>
        <p:txBody>
          <a:bodyPr/>
          <a:lstStyle/>
          <a:p>
            <a:r>
              <a:rPr kumimoji="1" lang="en-US" altLang="zh-CN" dirty="0" err="1"/>
              <a:t>Dbt</a:t>
            </a:r>
            <a:r>
              <a:rPr kumimoji="1" lang="en-US" altLang="zh-CN" dirty="0"/>
              <a:t>-Version(2023-09)</a:t>
            </a:r>
            <a:endParaRPr kumimoji="1" lang="zh-CN" altLang="en-US" dirty="0"/>
          </a:p>
        </p:txBody>
      </p:sp>
      <p:pic>
        <p:nvPicPr>
          <p:cNvPr id="4" name="内容占位符 3">
            <a:extLst>
              <a:ext uri="{FF2B5EF4-FFF2-40B4-BE49-F238E27FC236}">
                <a16:creationId xmlns:a16="http://schemas.microsoft.com/office/drawing/2014/main" id="{8B2750D6-AD8F-ECF0-7A97-2F40B12B7E23}"/>
              </a:ext>
            </a:extLst>
          </p:cNvPr>
          <p:cNvPicPr>
            <a:picLocks noGrp="1" noChangeAspect="1"/>
          </p:cNvPicPr>
          <p:nvPr>
            <p:ph idx="1"/>
          </p:nvPr>
        </p:nvPicPr>
        <p:blipFill>
          <a:blip r:embed="rId3"/>
          <a:stretch>
            <a:fillRect/>
          </a:stretch>
        </p:blipFill>
        <p:spPr>
          <a:xfrm>
            <a:off x="838200" y="4016375"/>
            <a:ext cx="8343900" cy="2476500"/>
          </a:xfrm>
          <a:prstGeom prst="rect">
            <a:avLst/>
          </a:prstGeom>
        </p:spPr>
      </p:pic>
      <p:sp>
        <p:nvSpPr>
          <p:cNvPr id="5" name="文本框 4">
            <a:extLst>
              <a:ext uri="{FF2B5EF4-FFF2-40B4-BE49-F238E27FC236}">
                <a16:creationId xmlns:a16="http://schemas.microsoft.com/office/drawing/2014/main" id="{DB5F7F2D-088D-C162-CE5E-6F5C88E80024}"/>
              </a:ext>
            </a:extLst>
          </p:cNvPr>
          <p:cNvSpPr txBox="1"/>
          <p:nvPr/>
        </p:nvSpPr>
        <p:spPr>
          <a:xfrm>
            <a:off x="1164770" y="2013856"/>
            <a:ext cx="4615543"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err="1"/>
              <a:t>Dbt</a:t>
            </a:r>
            <a:r>
              <a:rPr kumimoji="1" lang="en-US" altLang="zh-CN" dirty="0"/>
              <a:t>-cloud 1.7</a:t>
            </a:r>
          </a:p>
          <a:p>
            <a:pPr marL="285750" indent="-285750">
              <a:buFont typeface="Arial" panose="020B0604020202020204" pitchFamily="34" charset="0"/>
              <a:buChar char="•"/>
            </a:pPr>
            <a:r>
              <a:rPr kumimoji="1" lang="en-US" altLang="zh-CN" dirty="0" err="1"/>
              <a:t>Dbt</a:t>
            </a:r>
            <a:r>
              <a:rPr kumimoji="1" lang="en-US" altLang="zh-CN" dirty="0"/>
              <a:t> core </a:t>
            </a:r>
            <a:r>
              <a:rPr kumimoji="1" lang="en-US" altLang="zh-CN" dirty="0">
                <a:sym typeface="Wingdings" pitchFamily="2" charset="2"/>
              </a:rPr>
              <a:t> cli 1.7</a:t>
            </a:r>
          </a:p>
          <a:p>
            <a:pPr marL="285750" indent="-285750">
              <a:buFont typeface="Arial" panose="020B0604020202020204" pitchFamily="34" charset="0"/>
              <a:buChar char="•"/>
            </a:pPr>
            <a:r>
              <a:rPr kumimoji="1" lang="en-US" altLang="zh-CN" dirty="0">
                <a:sym typeface="Wingdings" pitchFamily="2" charset="2"/>
              </a:rPr>
              <a:t>CH support to 1.4.7</a:t>
            </a:r>
            <a:endParaRPr kumimoji="1" lang="zh-CN" altLang="en-US" dirty="0"/>
          </a:p>
        </p:txBody>
      </p:sp>
      <p:pic>
        <p:nvPicPr>
          <p:cNvPr id="6" name="图片 5">
            <a:extLst>
              <a:ext uri="{FF2B5EF4-FFF2-40B4-BE49-F238E27FC236}">
                <a16:creationId xmlns:a16="http://schemas.microsoft.com/office/drawing/2014/main" id="{F17E5D70-C1DA-9D43-1666-28CD0F1B7D59}"/>
              </a:ext>
            </a:extLst>
          </p:cNvPr>
          <p:cNvPicPr>
            <a:picLocks noChangeAspect="1"/>
          </p:cNvPicPr>
          <p:nvPr/>
        </p:nvPicPr>
        <p:blipFill>
          <a:blip r:embed="rId4"/>
          <a:stretch>
            <a:fillRect/>
          </a:stretch>
        </p:blipFill>
        <p:spPr>
          <a:xfrm>
            <a:off x="4500161" y="2047076"/>
            <a:ext cx="5841268" cy="1969299"/>
          </a:xfrm>
          <a:prstGeom prst="rect">
            <a:avLst/>
          </a:prstGeom>
        </p:spPr>
      </p:pic>
    </p:spTree>
    <p:extLst>
      <p:ext uri="{BB962C8B-B14F-4D97-AF65-F5344CB8AC3E}">
        <p14:creationId xmlns:p14="http://schemas.microsoft.com/office/powerpoint/2010/main" val="3880628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107352-F856-59FE-18E0-C234E51ACB56}"/>
              </a:ext>
            </a:extLst>
          </p:cNvPr>
          <p:cNvSpPr>
            <a:spLocks noGrp="1"/>
          </p:cNvSpPr>
          <p:nvPr>
            <p:ph type="title"/>
          </p:nvPr>
        </p:nvSpPr>
        <p:spPr/>
        <p:txBody>
          <a:bodyPr/>
          <a:lstStyle/>
          <a:p>
            <a:r>
              <a:rPr kumimoji="1" lang="en-US" altLang="zh-CN" dirty="0"/>
              <a:t>Concepts</a:t>
            </a:r>
            <a:endParaRPr kumimoji="1" lang="zh-CN" altLang="en-US" dirty="0"/>
          </a:p>
        </p:txBody>
      </p:sp>
      <p:sp>
        <p:nvSpPr>
          <p:cNvPr id="3" name="内容占位符 2">
            <a:extLst>
              <a:ext uri="{FF2B5EF4-FFF2-40B4-BE49-F238E27FC236}">
                <a16:creationId xmlns:a16="http://schemas.microsoft.com/office/drawing/2014/main" id="{9AD44B88-3A53-A5A8-392D-FD3027AF84E7}"/>
              </a:ext>
            </a:extLst>
          </p:cNvPr>
          <p:cNvSpPr>
            <a:spLocks noGrp="1"/>
          </p:cNvSpPr>
          <p:nvPr>
            <p:ph idx="1"/>
          </p:nvPr>
        </p:nvSpPr>
        <p:spPr/>
        <p:txBody>
          <a:bodyPr/>
          <a:lstStyle/>
          <a:p>
            <a:r>
              <a:rPr kumimoji="1" lang="en-US" altLang="zh-CN" dirty="0"/>
              <a:t>Models</a:t>
            </a:r>
          </a:p>
          <a:p>
            <a:r>
              <a:rPr kumimoji="1" lang="en-US" altLang="zh-CN" dirty="0"/>
              <a:t>Source</a:t>
            </a:r>
          </a:p>
          <a:p>
            <a:r>
              <a:rPr kumimoji="1" lang="en-US" altLang="zh-CN" dirty="0"/>
              <a:t>Tests</a:t>
            </a:r>
          </a:p>
          <a:p>
            <a:r>
              <a:rPr kumimoji="1" lang="en-US" altLang="zh-CN" dirty="0"/>
              <a:t>Document</a:t>
            </a:r>
          </a:p>
          <a:p>
            <a:r>
              <a:rPr kumimoji="1" lang="en-US" altLang="zh-CN" dirty="0"/>
              <a:t>Materializations</a:t>
            </a:r>
          </a:p>
          <a:p>
            <a:r>
              <a:rPr kumimoji="1" lang="en-US" altLang="zh-CN" dirty="0"/>
              <a:t>Snapshot/seeds</a:t>
            </a:r>
          </a:p>
          <a:p>
            <a:r>
              <a:rPr kumimoji="1" lang="en-US" altLang="zh-CN" dirty="0" err="1">
                <a:solidFill>
                  <a:srgbClr val="FF0000"/>
                </a:solidFill>
              </a:rPr>
              <a:t>Project.yml</a:t>
            </a:r>
            <a:r>
              <a:rPr kumimoji="1" lang="en-US" altLang="zh-CN" dirty="0">
                <a:solidFill>
                  <a:srgbClr val="FF0000"/>
                </a:solidFill>
              </a:rPr>
              <a:t> </a:t>
            </a:r>
            <a:r>
              <a:rPr kumimoji="1" lang="en-US" altLang="zh-CN" dirty="0">
                <a:solidFill>
                  <a:srgbClr val="FF0000"/>
                </a:solidFill>
                <a:sym typeface="Wingdings" pitchFamily="2" charset="2"/>
              </a:rPr>
              <a:t></a:t>
            </a:r>
            <a:endParaRPr kumimoji="1" lang="en-US" altLang="zh-CN" dirty="0">
              <a:solidFill>
                <a:srgbClr val="FF0000"/>
              </a:solidFill>
            </a:endParaRPr>
          </a:p>
          <a:p>
            <a:r>
              <a:rPr kumimoji="1" lang="en-US" altLang="zh-CN" dirty="0"/>
              <a:t>Hub(</a:t>
            </a:r>
            <a:r>
              <a:rPr lang="en-US" altLang="zh-CN" b="0" i="0" dirty="0">
                <a:solidFill>
                  <a:srgbClr val="24292F"/>
                </a:solidFill>
                <a:effectLst/>
                <a:latin typeface="-apple-system"/>
              </a:rPr>
              <a:t>Ecosystem)</a:t>
            </a:r>
            <a:endParaRPr kumimoji="1" lang="zh-CN" altLang="en-US" dirty="0"/>
          </a:p>
        </p:txBody>
      </p:sp>
      <p:pic>
        <p:nvPicPr>
          <p:cNvPr id="4" name="图片 3">
            <a:extLst>
              <a:ext uri="{FF2B5EF4-FFF2-40B4-BE49-F238E27FC236}">
                <a16:creationId xmlns:a16="http://schemas.microsoft.com/office/drawing/2014/main" id="{7DA7234A-42DC-483A-0BBC-1C4F679D0ADD}"/>
              </a:ext>
            </a:extLst>
          </p:cNvPr>
          <p:cNvPicPr>
            <a:picLocks noChangeAspect="1"/>
          </p:cNvPicPr>
          <p:nvPr/>
        </p:nvPicPr>
        <p:blipFill>
          <a:blip r:embed="rId3"/>
          <a:stretch>
            <a:fillRect/>
          </a:stretch>
        </p:blipFill>
        <p:spPr>
          <a:xfrm>
            <a:off x="7662947" y="1320800"/>
            <a:ext cx="2730500" cy="2108200"/>
          </a:xfrm>
          <a:prstGeom prst="rect">
            <a:avLst/>
          </a:prstGeom>
        </p:spPr>
      </p:pic>
    </p:spTree>
    <p:extLst>
      <p:ext uri="{BB962C8B-B14F-4D97-AF65-F5344CB8AC3E}">
        <p14:creationId xmlns:p14="http://schemas.microsoft.com/office/powerpoint/2010/main" val="2875916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23323-AC8A-9E92-8196-BF58780E8FD0}"/>
              </a:ext>
            </a:extLst>
          </p:cNvPr>
          <p:cNvSpPr>
            <a:spLocks noGrp="1"/>
          </p:cNvSpPr>
          <p:nvPr>
            <p:ph type="title"/>
          </p:nvPr>
        </p:nvSpPr>
        <p:spPr/>
        <p:txBody>
          <a:bodyPr/>
          <a:lstStyle/>
          <a:p>
            <a:r>
              <a:rPr kumimoji="1" lang="en-US" altLang="zh-CN" dirty="0"/>
              <a:t>DBT-models</a:t>
            </a:r>
            <a:endParaRPr kumimoji="1" lang="zh-CN" altLang="en-US" dirty="0"/>
          </a:p>
        </p:txBody>
      </p:sp>
      <p:sp>
        <p:nvSpPr>
          <p:cNvPr id="3" name="内容占位符 2">
            <a:extLst>
              <a:ext uri="{FF2B5EF4-FFF2-40B4-BE49-F238E27FC236}">
                <a16:creationId xmlns:a16="http://schemas.microsoft.com/office/drawing/2014/main" id="{A0F550E3-1241-7F5A-A970-48E01EBC1C43}"/>
              </a:ext>
            </a:extLst>
          </p:cNvPr>
          <p:cNvSpPr>
            <a:spLocks noGrp="1"/>
          </p:cNvSpPr>
          <p:nvPr>
            <p:ph idx="1"/>
          </p:nvPr>
        </p:nvSpPr>
        <p:spPr/>
        <p:txBody>
          <a:bodyPr>
            <a:normAutofit fontScale="70000" lnSpcReduction="20000"/>
          </a:bodyPr>
          <a:lstStyle/>
          <a:p>
            <a:r>
              <a:rPr kumimoji="1" lang="en-US" altLang="zh-CN" dirty="0"/>
              <a:t>Model: shaping of the data from raw data through to you final transformed data</a:t>
            </a:r>
          </a:p>
          <a:p>
            <a:r>
              <a:rPr kumimoji="1" lang="en-US" altLang="zh-CN" dirty="0"/>
              <a:t>Tables	</a:t>
            </a:r>
          </a:p>
          <a:p>
            <a:pPr lvl="1">
              <a:buFont typeface="Wingdings" pitchFamily="2" charset="2"/>
              <a:buChar char="Ø"/>
            </a:pPr>
            <a:r>
              <a:rPr kumimoji="1" lang="en-US" altLang="zh-CN" dirty="0"/>
              <a:t> source tables</a:t>
            </a:r>
          </a:p>
          <a:p>
            <a:pPr lvl="1">
              <a:buFont typeface="Wingdings" pitchFamily="2" charset="2"/>
              <a:buChar char="Ø"/>
            </a:pPr>
            <a:r>
              <a:rPr kumimoji="1" lang="en-US" altLang="zh-CN" dirty="0"/>
              <a:t> intermediate tables/views</a:t>
            </a:r>
          </a:p>
          <a:p>
            <a:pPr lvl="1">
              <a:buFont typeface="Wingdings" pitchFamily="2" charset="2"/>
              <a:buChar char="Ø"/>
            </a:pPr>
            <a:r>
              <a:rPr kumimoji="1" lang="en-US" altLang="zh-CN" dirty="0"/>
              <a:t> final tables</a:t>
            </a:r>
          </a:p>
          <a:p>
            <a:r>
              <a:rPr kumimoji="1" lang="en-US" altLang="zh-CN" dirty="0"/>
              <a:t>Models in </a:t>
            </a:r>
            <a:r>
              <a:rPr kumimoji="1" lang="en-US" altLang="zh-CN" dirty="0" err="1"/>
              <a:t>dbt</a:t>
            </a:r>
            <a:r>
              <a:rPr kumimoji="1" lang="en-US" altLang="zh-CN" dirty="0"/>
              <a:t> are SQL Select statements</a:t>
            </a:r>
          </a:p>
          <a:p>
            <a:r>
              <a:rPr kumimoji="1" lang="en-US" altLang="zh-CN" dirty="0"/>
              <a:t>Models live in the “models” directory</a:t>
            </a:r>
          </a:p>
          <a:p>
            <a:r>
              <a:rPr kumimoji="1" lang="en-US" altLang="zh-CN" dirty="0"/>
              <a:t>each model has a one-to-one relationship with a table or view in the data warehouse</a:t>
            </a:r>
          </a:p>
          <a:p>
            <a:r>
              <a:rPr kumimoji="1" lang="en-US" altLang="zh-CN" dirty="0"/>
              <a:t>Your config how </a:t>
            </a:r>
            <a:r>
              <a:rPr kumimoji="1" lang="en-US" altLang="zh-CN" dirty="0" err="1"/>
              <a:t>dbt</a:t>
            </a:r>
            <a:r>
              <a:rPr kumimoji="1" lang="en-US" altLang="zh-CN" dirty="0"/>
              <a:t> build your models and </a:t>
            </a:r>
            <a:r>
              <a:rPr kumimoji="1" lang="en-US" altLang="zh-CN" dirty="0" err="1"/>
              <a:t>dbt</a:t>
            </a:r>
            <a:r>
              <a:rPr kumimoji="1" lang="en-US" altLang="zh-CN" dirty="0"/>
              <a:t> will handle DDL/DML</a:t>
            </a:r>
          </a:p>
          <a:p>
            <a:pPr algn="l">
              <a:buFont typeface="Arial" panose="020B0604020202020204" pitchFamily="34" charset="0"/>
              <a:buChar char="•"/>
            </a:pPr>
            <a:r>
              <a:rPr lang="en-US" altLang="zh-CN" b="0" i="0" dirty="0">
                <a:solidFill>
                  <a:srgbClr val="36394D"/>
                </a:solidFill>
                <a:effectLst/>
                <a:latin typeface="Source Sans Pro" panose="020B0503030403020204" pitchFamily="34" charset="0"/>
              </a:rPr>
              <a:t>Models are simply written as select statements - there is no DDL/DML that needs to be written around this. This allows the developer to focus on the logic.</a:t>
            </a:r>
          </a:p>
          <a:p>
            <a:r>
              <a:rPr kumimoji="1" lang="en-US" altLang="zh-CN" dirty="0" err="1"/>
              <a:t>Dbt</a:t>
            </a:r>
            <a:r>
              <a:rPr kumimoji="1" lang="en-US" altLang="zh-CN" dirty="0"/>
              <a:t> run command. </a:t>
            </a:r>
            <a:r>
              <a:rPr lang="en-US" altLang="zh-CN" b="0" i="0" dirty="0">
                <a:solidFill>
                  <a:srgbClr val="36394D"/>
                </a:solidFill>
                <a:effectLst/>
                <a:latin typeface="Source Sans Pro" panose="020B0503030403020204" pitchFamily="34" charset="0"/>
              </a:rPr>
              <a:t> The default materialization is a view.</a:t>
            </a:r>
          </a:p>
          <a:p>
            <a:r>
              <a:rPr lang="en-US" altLang="zh-CN" b="0" i="0" dirty="0">
                <a:solidFill>
                  <a:srgbClr val="36394D"/>
                </a:solidFill>
                <a:effectLst/>
                <a:latin typeface="Source Sans Pro" panose="020B0503030403020204" pitchFamily="34" charset="0"/>
              </a:rPr>
              <a:t>The materialization can be configured</a:t>
            </a:r>
          </a:p>
          <a:p>
            <a:r>
              <a:rPr kumimoji="1" lang="en-US" altLang="zh-CN" dirty="0">
                <a:solidFill>
                  <a:srgbClr val="FF0000"/>
                </a:solidFill>
              </a:rPr>
              <a:t>ref</a:t>
            </a:r>
            <a:r>
              <a:rPr kumimoji="1" lang="en-US" altLang="zh-CN" dirty="0"/>
              <a:t> macro(</a:t>
            </a:r>
            <a:r>
              <a:rPr kumimoji="1" lang="zh-CN" altLang="en-US" dirty="0"/>
              <a:t>引用）</a:t>
            </a:r>
            <a:r>
              <a:rPr kumimoji="1" lang="en-US" altLang="zh-CN" dirty="0">
                <a:sym typeface="Wingdings" pitchFamily="2" charset="2"/>
              </a:rPr>
              <a:t> build in macros</a:t>
            </a:r>
            <a:endParaRPr kumimoji="1" lang="zh-CN" altLang="en-US" dirty="0"/>
          </a:p>
        </p:txBody>
      </p:sp>
    </p:spTree>
    <p:extLst>
      <p:ext uri="{BB962C8B-B14F-4D97-AF65-F5344CB8AC3E}">
        <p14:creationId xmlns:p14="http://schemas.microsoft.com/office/powerpoint/2010/main" val="23044674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31D16E2D57804DB1C49FB1991C1A05" ma:contentTypeVersion="17" ma:contentTypeDescription="Create a new document." ma:contentTypeScope="" ma:versionID="8f71f194d67d34256099ee15d1dba96d">
  <xsd:schema xmlns:xsd="http://www.w3.org/2001/XMLSchema" xmlns:xs="http://www.w3.org/2001/XMLSchema" xmlns:p="http://schemas.microsoft.com/office/2006/metadata/properties" xmlns:ns2="5478a122-6d80-4ff5-b6e6-784b2f6b9eba" xmlns:ns3="6c8a2651-9a6a-4de7-9bc7-d5ab9e85d828" targetNamespace="http://schemas.microsoft.com/office/2006/metadata/properties" ma:root="true" ma:fieldsID="4173d8077596ae53779b6cb2d07035ab" ns2:_="" ns3:_="">
    <xsd:import namespace="5478a122-6d80-4ff5-b6e6-784b2f6b9eba"/>
    <xsd:import namespace="6c8a2651-9a6a-4de7-9bc7-d5ab9e85d82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78a122-6d80-4ff5-b6e6-784b2f6b9e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d0f0d00-863d-4ca5-b555-35ec28346b1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c8a2651-9a6a-4de7-9bc7-d5ab9e85d82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e3645cd-f9c5-45e2-8e38-b94b1e25f477}" ma:internalName="TaxCatchAll" ma:showField="CatchAllData" ma:web="6c8a2651-9a6a-4de7-9bc7-d5ab9e85d8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478a122-6d80-4ff5-b6e6-784b2f6b9eba">
      <Terms xmlns="http://schemas.microsoft.com/office/infopath/2007/PartnerControls"/>
    </lcf76f155ced4ddcb4097134ff3c332f>
    <TaxCatchAll xmlns="6c8a2651-9a6a-4de7-9bc7-d5ab9e85d828" xsi:nil="true"/>
  </documentManagement>
</p:properties>
</file>

<file path=customXml/itemProps1.xml><?xml version="1.0" encoding="utf-8"?>
<ds:datastoreItem xmlns:ds="http://schemas.openxmlformats.org/officeDocument/2006/customXml" ds:itemID="{6F8CBF04-6DA8-4A50-9F5C-A1896577574F}">
  <ds:schemaRefs>
    <ds:schemaRef ds:uri="http://schemas.microsoft.com/sharepoint/v3/contenttype/forms"/>
  </ds:schemaRefs>
</ds:datastoreItem>
</file>

<file path=customXml/itemProps2.xml><?xml version="1.0" encoding="utf-8"?>
<ds:datastoreItem xmlns:ds="http://schemas.openxmlformats.org/officeDocument/2006/customXml" ds:itemID="{DB8E9430-B9A0-45D0-8A79-7269579C030D}">
  <ds:schemaRefs>
    <ds:schemaRef ds:uri="5478a122-6d80-4ff5-b6e6-784b2f6b9eba"/>
    <ds:schemaRef ds:uri="6c8a2651-9a6a-4de7-9bc7-d5ab9e85d8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FC842C2-55DA-43B7-AB81-CA7F3FF4923B}">
  <ds:schemaRefs>
    <ds:schemaRef ds:uri="http://schemas.openxmlformats.org/package/2006/metadata/core-properties"/>
    <ds:schemaRef ds:uri="http://schemas.microsoft.com/office/infopath/2007/PartnerControls"/>
    <ds:schemaRef ds:uri="http://purl.org/dc/elements/1.1/"/>
    <ds:schemaRef ds:uri="http://purl.org/dc/terms/"/>
    <ds:schemaRef ds:uri="http://schemas.microsoft.com/office/2006/documentManagement/types"/>
    <ds:schemaRef ds:uri="http://www.w3.org/XML/1998/namespace"/>
    <ds:schemaRef ds:uri="5478a122-6d80-4ff5-b6e6-784b2f6b9eba"/>
    <ds:schemaRef ds:uri="6c8a2651-9a6a-4de7-9bc7-d5ab9e85d828"/>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12496</TotalTime>
  <Words>2178</Words>
  <Application>Microsoft Office PowerPoint</Application>
  <PresentationFormat>宽屏</PresentationFormat>
  <Paragraphs>230</Paragraphs>
  <Slides>29</Slides>
  <Notes>12</Notes>
  <HiddenSlides>0</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Office Theme</vt:lpstr>
      <vt:lpstr>  </vt:lpstr>
      <vt:lpstr>Outline</vt:lpstr>
      <vt:lpstr>What’s DBT(https://www.getdbt.com/</vt:lpstr>
      <vt:lpstr>dbt optimizes your workflow</vt:lpstr>
      <vt:lpstr>dbt provides more reliable analysis</vt:lpstr>
      <vt:lpstr>Dbt- A transform tool</vt:lpstr>
      <vt:lpstr>Dbt-Version(2023-09)</vt:lpstr>
      <vt:lpstr>Concepts</vt:lpstr>
      <vt:lpstr>DBT-models</vt:lpstr>
      <vt:lpstr>DBT-Sources</vt:lpstr>
      <vt:lpstr>DBT-commands-run</vt:lpstr>
      <vt:lpstr>Tests（not monitor)</vt:lpstr>
      <vt:lpstr>Tests-example</vt:lpstr>
      <vt:lpstr>Tests-hub-生态</vt:lpstr>
      <vt:lpstr>Document(1/3)</vt:lpstr>
      <vt:lpstr>Document(2/3)</vt:lpstr>
      <vt:lpstr>Document(3/3)</vt:lpstr>
      <vt:lpstr>Materializations</vt:lpstr>
      <vt:lpstr>Materializations-CH</vt:lpstr>
      <vt:lpstr>Materializations-CH</vt:lpstr>
      <vt:lpstr>Materializations</vt:lpstr>
      <vt:lpstr>Tips </vt:lpstr>
      <vt:lpstr>Snapshots(1/3)</vt:lpstr>
      <vt:lpstr>Snapshot(2/3)</vt:lpstr>
      <vt:lpstr>Snapshots -- detail</vt:lpstr>
      <vt:lpstr>seeds</vt:lpstr>
      <vt:lpstr>入门建议</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Ngo</dc:creator>
  <cp:lastModifiedBy>Bill Zhang</cp:lastModifiedBy>
  <cp:revision>61</cp:revision>
  <dcterms:created xsi:type="dcterms:W3CDTF">2022-04-28T19:54:13Z</dcterms:created>
  <dcterms:modified xsi:type="dcterms:W3CDTF">2023-10-08T05:44:23Z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0x010100F431D16E2D57804DB1C49FB1991C1A05</vt:lpwstr>
  </property>
  <property fmtid="{D5CDD505-2E9C-101B-9397-08002B2CF9AE}" pid="3" name="MediaServiceImageTags">
    <vt:lpwstr/>
  </property>
</Properties>
</file>